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handoutMasterIdLst>
    <p:handoutMasterId r:id="rId37"/>
  </p:handoutMasterIdLst>
  <p:sldIdLst>
    <p:sldId id="259" r:id="rId3"/>
    <p:sldId id="302" r:id="rId4"/>
    <p:sldId id="287" r:id="rId5"/>
    <p:sldId id="288" r:id="rId6"/>
    <p:sldId id="301" r:id="rId7"/>
    <p:sldId id="260" r:id="rId8"/>
    <p:sldId id="289" r:id="rId9"/>
    <p:sldId id="265" r:id="rId10"/>
    <p:sldId id="266" r:id="rId11"/>
    <p:sldId id="268" r:id="rId12"/>
    <p:sldId id="290" r:id="rId13"/>
    <p:sldId id="291" r:id="rId14"/>
    <p:sldId id="292" r:id="rId15"/>
    <p:sldId id="294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95" r:id="rId24"/>
    <p:sldId id="296" r:id="rId25"/>
    <p:sldId id="299" r:id="rId26"/>
    <p:sldId id="297" r:id="rId27"/>
    <p:sldId id="275" r:id="rId28"/>
    <p:sldId id="277" r:id="rId29"/>
    <p:sldId id="279" r:id="rId30"/>
    <p:sldId id="280" r:id="rId31"/>
    <p:sldId id="282" r:id="rId32"/>
    <p:sldId id="283" r:id="rId33"/>
    <p:sldId id="284" r:id="rId34"/>
    <p:sldId id="286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EF621-2FA7-4D82-B1F5-F4453AAEEB20}" type="datetimeFigureOut">
              <a:rPr lang="zh-CN" altLang="en-US" smtClean="0"/>
              <a:pPr/>
              <a:t>2022/10/14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A30EB-9F3D-48B7-A767-0B3956421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8CBBD-3C27-499C-A42A-8E50B2D588E8}" type="datetimeFigureOut">
              <a:rPr lang="zh-CN" altLang="en-US" smtClean="0"/>
              <a:pPr/>
              <a:t>2022/10/14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073A4-FF0A-445A-A3D9-21E3B1F679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e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969" y="51195"/>
            <a:ext cx="788615" cy="713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7748E-314A-4332-A808-614A9DA0F0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7748E-314A-4332-A808-614A9DA0F0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240E5-BA70-490E-9935-316F179738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240E5-BA70-490E-9935-316F179738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240E5-BA70-490E-9935-316F179738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240E5-BA70-490E-9935-316F179738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240E5-BA70-490E-9935-316F179738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240E5-BA70-490E-9935-316F179738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240E5-BA70-490E-9935-316F179738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240E5-BA70-490E-9935-316F179738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7748E-314A-4332-A808-614A9DA0F0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240E5-BA70-490E-9935-316F179738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240E5-BA70-490E-9935-316F179738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240E5-BA70-490E-9935-316F179738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7748E-314A-4332-A808-614A9DA0F0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7748E-314A-4332-A808-614A9DA0F0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7748E-314A-4332-A808-614A9DA0F0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7748E-314A-4332-A808-614A9DA0F0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7748E-314A-4332-A808-614A9DA0F0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7748E-314A-4332-A808-614A9DA0F0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7748E-314A-4332-A808-614A9DA0F0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7748E-314A-4332-A808-614A9DA0F0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240E5-BA70-490E-9935-316F179738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jpeg"/><Relationship Id="rId7" Type="http://schemas.openxmlformats.org/officeDocument/2006/relationships/image" Target="../media/image2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FECF1645-0594-44A9-8532-EC0BFD500B9C}"/>
              </a:ext>
            </a:extLst>
          </p:cNvPr>
          <p:cNvGrpSpPr/>
          <p:nvPr/>
        </p:nvGrpSpPr>
        <p:grpSpPr>
          <a:xfrm>
            <a:off x="539552" y="2348880"/>
            <a:ext cx="8064896" cy="1711048"/>
            <a:chOff x="2162885" y="297195"/>
            <a:chExt cx="4102350" cy="815569"/>
          </a:xfrm>
        </p:grpSpPr>
        <p:sp>
          <p:nvSpPr>
            <p:cNvPr id="12" name="六边形 11">
              <a:extLst>
                <a:ext uri="{FF2B5EF4-FFF2-40B4-BE49-F238E27FC236}">
                  <a16:creationId xmlns:a16="http://schemas.microsoft.com/office/drawing/2014/main" id="{7C438460-66DA-495B-A0F0-345646D67642}"/>
                </a:ext>
              </a:extLst>
            </p:cNvPr>
            <p:cNvSpPr/>
            <p:nvPr/>
          </p:nvSpPr>
          <p:spPr>
            <a:xfrm>
              <a:off x="2162885" y="297195"/>
              <a:ext cx="4102350" cy="815569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5000"/>
                    <a:lumOff val="1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>
              <a:gradFill>
                <a:gsLst>
                  <a:gs pos="0">
                    <a:schemeClr val="bg1">
                      <a:lumMod val="71000"/>
                      <a:lumOff val="29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0"/>
              </a:gradFill>
            </a:ln>
            <a:effectLst>
              <a:outerShdw blurRad="482600" dist="241300" dir="2700000" algn="tl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6C8459D-D2AC-4FEE-9C82-F86FE6054530}"/>
                </a:ext>
              </a:extLst>
            </p:cNvPr>
            <p:cNvSpPr/>
            <p:nvPr/>
          </p:nvSpPr>
          <p:spPr>
            <a:xfrm>
              <a:off x="2469366" y="400163"/>
              <a:ext cx="3489387" cy="417556"/>
            </a:xfrm>
            <a:prstGeom prst="rect">
              <a:avLst/>
            </a:prstGeom>
          </p:spPr>
          <p:txBody>
            <a:bodyPr wrap="square" lIns="91466" tIns="45732" rIns="91466" bIns="45732">
              <a:spAutoFit/>
            </a:bodyPr>
            <a:lstStyle/>
            <a:p>
              <a:pPr algn="ctr"/>
              <a:r>
                <a:rPr lang="zh-CN" altLang="en-US" sz="7200" b="1">
                  <a:solidFill>
                    <a:srgbClr val="0000FF"/>
                  </a:solidFill>
                  <a:latin typeface="+mn-ea"/>
                </a:rPr>
                <a:t>计算机系统结构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664" y="1268760"/>
            <a:ext cx="8687816" cy="4534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）计算机中采用</a:t>
            </a: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二进制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形式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表示信息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）采用</a:t>
            </a: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存储程序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的工作方式，这也是冯诺依曼体系最为核心的思想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）计算机硬件系统由五大部件组成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，包括：</a:t>
            </a:r>
            <a:r>
              <a:rPr lang="zh-CN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存储器、运算器、控制器、输入和输出设备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5065BDE-35BE-4886-BF44-7086B7EC555D}"/>
              </a:ext>
            </a:extLst>
          </p:cNvPr>
          <p:cNvGrpSpPr/>
          <p:nvPr/>
        </p:nvGrpSpPr>
        <p:grpSpPr>
          <a:xfrm>
            <a:off x="971600" y="5905"/>
            <a:ext cx="3258470" cy="781343"/>
            <a:chOff x="4139952" y="350942"/>
            <a:chExt cx="3258470" cy="781343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82285A2-9CE9-4D34-9F12-47D010504AC3}"/>
                </a:ext>
              </a:extLst>
            </p:cNvPr>
            <p:cNvGrpSpPr/>
            <p:nvPr/>
          </p:nvGrpSpPr>
          <p:grpSpPr>
            <a:xfrm>
              <a:off x="4139952" y="356350"/>
              <a:ext cx="3258470" cy="775935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圆角矩形 33">
                <a:extLst>
                  <a:ext uri="{FF2B5EF4-FFF2-40B4-BE49-F238E27FC236}">
                    <a16:creationId xmlns:a16="http://schemas.microsoft.com/office/drawing/2014/main" id="{C90EF8F9-144B-448E-8572-50520174DB6F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圆角矩形 34">
                <a:extLst>
                  <a:ext uri="{FF2B5EF4-FFF2-40B4-BE49-F238E27FC236}">
                    <a16:creationId xmlns:a16="http://schemas.microsoft.com/office/drawing/2014/main" id="{0F09A313-94A7-4026-89DC-C65CC6A46547}"/>
                  </a:ext>
                </a:extLst>
              </p:cNvPr>
              <p:cNvSpPr/>
              <p:nvPr/>
            </p:nvSpPr>
            <p:spPr>
              <a:xfrm>
                <a:off x="4351931" y="1367703"/>
                <a:ext cx="3742172" cy="25957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" name="Rectangle 3"/>
            <p:cNvSpPr>
              <a:spLocks noChangeArrowheads="1"/>
            </p:cNvSpPr>
            <p:nvPr/>
          </p:nvSpPr>
          <p:spPr bwMode="auto">
            <a:xfrm>
              <a:off x="4493655" y="350942"/>
              <a:ext cx="2742641" cy="662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冯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·</a:t>
              </a:r>
              <a:r>
                <a:rPr lang="zh-CN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诺依曼体系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>
            <a:extLst>
              <a:ext uri="{FF2B5EF4-FFF2-40B4-BE49-F238E27FC236}">
                <a16:creationId xmlns:a16="http://schemas.microsoft.com/office/drawing/2014/main" id="{B6142B75-72B1-41F5-898C-2ED1F96A3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568" y="1772816"/>
            <a:ext cx="876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+mn-ea"/>
                <a:ea typeface="+mn-ea"/>
              </a:rPr>
              <a:t> 1. 在计算机中用数字代码表示各种信息 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03968B71-CB4F-4AB0-AC00-65C8AB72BBD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5325" y="2276872"/>
            <a:ext cx="1316755" cy="0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+mn-ea"/>
            </a:endParaRPr>
          </a:p>
        </p:txBody>
      </p:sp>
      <p:sp>
        <p:nvSpPr>
          <p:cNvPr id="5" name="Line 12">
            <a:extLst>
              <a:ext uri="{FF2B5EF4-FFF2-40B4-BE49-F238E27FC236}">
                <a16:creationId xmlns:a16="http://schemas.microsoft.com/office/drawing/2014/main" id="{8E5809E0-42EB-41C8-BAC2-1E576FFA6BB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2080" y="2275223"/>
            <a:ext cx="792088" cy="259594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latin typeface="+mn-ea"/>
            </a:endParaRP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E6985184-8EB7-4375-94C8-A94A9E94E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088" y="2468797"/>
            <a:ext cx="20368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800" b="1">
                <a:solidFill>
                  <a:srgbClr val="0000FF"/>
                </a:solidFill>
                <a:latin typeface="+mn-ea"/>
                <a:ea typeface="+mn-ea"/>
              </a:rPr>
              <a:t>二进制代码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18BFE133-5328-469D-BAB9-C644CDF6E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648" y="3356992"/>
            <a:ext cx="5715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800" b="1" dirty="0">
                <a:latin typeface="+mn-ea"/>
                <a:ea typeface="+mn-ea"/>
              </a:rPr>
              <a:t>例1， 用数字代码表示数据 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E56C862-8CF5-408F-A29C-89374FDF2CF7}"/>
              </a:ext>
            </a:extLst>
          </p:cNvPr>
          <p:cNvGrpSpPr/>
          <p:nvPr/>
        </p:nvGrpSpPr>
        <p:grpSpPr>
          <a:xfrm>
            <a:off x="2302389" y="4271392"/>
            <a:ext cx="4648200" cy="1285220"/>
            <a:chOff x="2302389" y="4518774"/>
            <a:chExt cx="4648200" cy="1285220"/>
          </a:xfrm>
        </p:grpSpPr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29C87DFB-7C4A-4435-B17E-7FB89C94D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189" y="4518774"/>
              <a:ext cx="1524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2800" b="1">
                  <a:solidFill>
                    <a:schemeClr val="folHlink"/>
                  </a:solidFill>
                  <a:latin typeface="+mn-ea"/>
                  <a:ea typeface="+mn-ea"/>
                </a:rPr>
                <a:t>5</a:t>
              </a:r>
              <a:r>
                <a:rPr kumimoji="0" lang="zh-CN" altLang="en-US" sz="2800" b="1">
                  <a:solidFill>
                    <a:srgbClr val="FF0000"/>
                  </a:solidFill>
                  <a:latin typeface="+mn-ea"/>
                  <a:ea typeface="+mn-ea"/>
                </a:rPr>
                <a:t> </a:t>
              </a:r>
            </a:p>
          </p:txBody>
        </p:sp>
        <p:sp>
          <p:nvSpPr>
            <p:cNvPr id="9" name="Text Box 16">
              <a:extLst>
                <a:ext uri="{FF2B5EF4-FFF2-40B4-BE49-F238E27FC236}">
                  <a16:creationId xmlns:a16="http://schemas.microsoft.com/office/drawing/2014/main" id="{68369F59-6808-4FD2-858E-BCA208A7B9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2389" y="5280774"/>
              <a:ext cx="12192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2800" b="1">
                  <a:solidFill>
                    <a:schemeClr val="folHlink"/>
                  </a:solidFill>
                  <a:latin typeface="+mn-ea"/>
                  <a:ea typeface="+mn-ea"/>
                </a:rPr>
                <a:t>- 5</a:t>
              </a:r>
              <a:r>
                <a:rPr kumimoji="0" lang="zh-CN" altLang="en-US" sz="2800" b="1">
                  <a:solidFill>
                    <a:srgbClr val="FF0000"/>
                  </a:solidFill>
                  <a:latin typeface="+mn-ea"/>
                  <a:ea typeface="+mn-ea"/>
                </a:rPr>
                <a:t> </a:t>
              </a:r>
            </a:p>
          </p:txBody>
        </p:sp>
        <p:sp>
          <p:nvSpPr>
            <p:cNvPr id="10" name="Text Box 18">
              <a:extLst>
                <a:ext uri="{FF2B5EF4-FFF2-40B4-BE49-F238E27FC236}">
                  <a16:creationId xmlns:a16="http://schemas.microsoft.com/office/drawing/2014/main" id="{459B5EF0-FA30-4316-B5D6-F44F7B410C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1589" y="4518774"/>
              <a:ext cx="3429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2800" b="1">
                  <a:latin typeface="+mn-ea"/>
                  <a:ea typeface="+mn-ea"/>
                </a:rPr>
                <a:t>表示为  </a:t>
              </a:r>
              <a:r>
                <a:rPr kumimoji="0" lang="zh-CN" altLang="en-US" sz="2800" b="1">
                  <a:solidFill>
                    <a:srgbClr val="0000FF"/>
                  </a:solidFill>
                  <a:latin typeface="+mn-ea"/>
                  <a:ea typeface="+mn-ea"/>
                </a:rPr>
                <a:t>0</a:t>
              </a:r>
              <a:r>
                <a:rPr kumimoji="0" lang="zh-CN" altLang="en-US" sz="2800" b="1">
                  <a:solidFill>
                    <a:schemeClr val="folHlink"/>
                  </a:solidFill>
                  <a:latin typeface="+mn-ea"/>
                  <a:ea typeface="+mn-ea"/>
                </a:rPr>
                <a:t>101 </a:t>
              </a:r>
            </a:p>
          </p:txBody>
        </p:sp>
        <p:sp>
          <p:nvSpPr>
            <p:cNvPr id="11" name="Text Box 20">
              <a:extLst>
                <a:ext uri="{FF2B5EF4-FFF2-40B4-BE49-F238E27FC236}">
                  <a16:creationId xmlns:a16="http://schemas.microsoft.com/office/drawing/2014/main" id="{EA917396-5890-4E95-890E-9C197D407B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1589" y="5280774"/>
              <a:ext cx="3429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2800" b="1">
                  <a:latin typeface="+mn-ea"/>
                  <a:ea typeface="+mn-ea"/>
                </a:rPr>
                <a:t>表示为  </a:t>
              </a:r>
              <a:r>
                <a:rPr kumimoji="0" lang="zh-CN" altLang="en-US" sz="2800" b="1">
                  <a:solidFill>
                    <a:srgbClr val="0000FF"/>
                  </a:solidFill>
                  <a:latin typeface="+mn-ea"/>
                  <a:ea typeface="+mn-ea"/>
                </a:rPr>
                <a:t>1</a:t>
              </a:r>
              <a:r>
                <a:rPr kumimoji="0" lang="zh-CN" altLang="en-US" sz="2800" b="1">
                  <a:solidFill>
                    <a:schemeClr val="folHlink"/>
                  </a:solidFill>
                  <a:latin typeface="+mn-ea"/>
                  <a:ea typeface="+mn-ea"/>
                </a:rPr>
                <a:t>101</a:t>
              </a:r>
              <a:r>
                <a:rPr kumimoji="0" lang="zh-CN" altLang="en-US" sz="2800" b="1">
                  <a:latin typeface="+mn-ea"/>
                  <a:ea typeface="+mn-ea"/>
                </a:rPr>
                <a:t> 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BD9F071-F542-4967-B157-38AFB3B430CF}"/>
              </a:ext>
            </a:extLst>
          </p:cNvPr>
          <p:cNvGrpSpPr/>
          <p:nvPr/>
        </p:nvGrpSpPr>
        <p:grpSpPr>
          <a:xfrm>
            <a:off x="827584" y="0"/>
            <a:ext cx="5904656" cy="839639"/>
            <a:chOff x="1044403" y="189434"/>
            <a:chExt cx="5904656" cy="839639"/>
          </a:xfrm>
        </p:grpSpPr>
        <p:sp>
          <p:nvSpPr>
            <p:cNvPr id="13" name="六边形 12">
              <a:extLst>
                <a:ext uri="{FF2B5EF4-FFF2-40B4-BE49-F238E27FC236}">
                  <a16:creationId xmlns:a16="http://schemas.microsoft.com/office/drawing/2014/main" id="{8F3F70CD-50F2-4603-BF94-BE6A36F44424}"/>
                </a:ext>
              </a:extLst>
            </p:cNvPr>
            <p:cNvSpPr/>
            <p:nvPr/>
          </p:nvSpPr>
          <p:spPr>
            <a:xfrm>
              <a:off x="1336677" y="283390"/>
              <a:ext cx="5036318" cy="649825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5000"/>
                    <a:lumOff val="1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>
              <a:gradFill>
                <a:gsLst>
                  <a:gs pos="0">
                    <a:schemeClr val="bg1">
                      <a:lumMod val="71000"/>
                      <a:lumOff val="29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0"/>
              </a:gradFill>
            </a:ln>
            <a:effectLst>
              <a:outerShdw blurRad="482600" dist="241300" dir="2700000" algn="tl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ACC17D2-0381-490D-A5E7-8B0355BDD868}"/>
                </a:ext>
              </a:extLst>
            </p:cNvPr>
            <p:cNvGrpSpPr/>
            <p:nvPr/>
          </p:nvGrpSpPr>
          <p:grpSpPr>
            <a:xfrm>
              <a:off x="1044403" y="189434"/>
              <a:ext cx="864096" cy="839639"/>
              <a:chOff x="304800" y="673100"/>
              <a:chExt cx="4000500" cy="4000500"/>
            </a:xfrm>
            <a:effectLst>
              <a:outerShdw blurRad="444500" dist="254000" dir="684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9" name="同心圆 215">
                <a:extLst>
                  <a:ext uri="{FF2B5EF4-FFF2-40B4-BE49-F238E27FC236}">
                    <a16:creationId xmlns:a16="http://schemas.microsoft.com/office/drawing/2014/main" id="{CFA68554-F81E-4F9C-842C-8E507D422CC2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8CF16221-48C3-4DAA-8062-60FA39701993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0E452F3-2B64-4C5E-98A1-2EDB4487B0E3}"/>
                </a:ext>
              </a:extLst>
            </p:cNvPr>
            <p:cNvSpPr/>
            <p:nvPr/>
          </p:nvSpPr>
          <p:spPr>
            <a:xfrm>
              <a:off x="2064503" y="352699"/>
              <a:ext cx="4884556" cy="523244"/>
            </a:xfrm>
            <a:prstGeom prst="rect">
              <a:avLst/>
            </a:prstGeom>
          </p:spPr>
          <p:txBody>
            <a:bodyPr wrap="square" lIns="91466" tIns="45732" rIns="91466" bIns="45732">
              <a:spAutoFit/>
            </a:bodyPr>
            <a:lstStyle/>
            <a:p>
              <a:r>
                <a:rPr lang="en-US" altLang="zh-CN" sz="28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1.1.2  </a:t>
              </a:r>
              <a:r>
                <a:rPr lang="zh-CN" altLang="en-US" sz="28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信息的数字化表示</a:t>
              </a:r>
              <a:endPara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0AD0693-85A9-489F-84F6-9BF9270A9F3C}"/>
                </a:ext>
              </a:extLst>
            </p:cNvPr>
            <p:cNvGrpSpPr/>
            <p:nvPr/>
          </p:nvGrpSpPr>
          <p:grpSpPr>
            <a:xfrm>
              <a:off x="1260426" y="363943"/>
              <a:ext cx="449306" cy="473563"/>
              <a:chOff x="304800" y="673100"/>
              <a:chExt cx="4000500" cy="4000500"/>
            </a:xfrm>
            <a:effectLst>
              <a:outerShdw blurRad="444500" dist="254000" dir="684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7" name="同心圆 220">
                <a:extLst>
                  <a:ext uri="{FF2B5EF4-FFF2-40B4-BE49-F238E27FC236}">
                    <a16:creationId xmlns:a16="http://schemas.microsoft.com/office/drawing/2014/main" id="{0288162D-2EC9-41AD-8281-89445E65C3D8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10CA3FF8-6F5C-475B-82B8-E4306D069532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</p:grpSp>
      </p:grpSp>
      <p:pic>
        <p:nvPicPr>
          <p:cNvPr id="21" name="Picture 4" descr="C:\Users\Administrator\Desktop\微立体创业计划\004.png">
            <a:extLst>
              <a:ext uri="{FF2B5EF4-FFF2-40B4-BE49-F238E27FC236}">
                <a16:creationId xmlns:a16="http://schemas.microsoft.com/office/drawing/2014/main" id="{0FBFBC5B-352D-4121-AF10-37947DA16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60" y="1838696"/>
            <a:ext cx="457340" cy="457340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26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6" grpId="0" autoUpdateAnimBg="0"/>
      <p:bldP spid="7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4F55418C-7F6B-42C4-9500-6FAF92755339}"/>
              </a:ext>
            </a:extLst>
          </p:cNvPr>
          <p:cNvGrpSpPr/>
          <p:nvPr/>
        </p:nvGrpSpPr>
        <p:grpSpPr>
          <a:xfrm>
            <a:off x="971600" y="578768"/>
            <a:ext cx="6816824" cy="2047220"/>
            <a:chOff x="971600" y="578768"/>
            <a:chExt cx="6816824" cy="2047220"/>
          </a:xfrm>
        </p:grpSpPr>
        <p:sp>
          <p:nvSpPr>
            <p:cNvPr id="2" name="Text Box 7">
              <a:extLst>
                <a:ext uri="{FF2B5EF4-FFF2-40B4-BE49-F238E27FC236}">
                  <a16:creationId xmlns:a16="http://schemas.microsoft.com/office/drawing/2014/main" id="{E17A0A87-DC5B-4F1E-A3B4-6F6EF9C16E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600" y="578768"/>
              <a:ext cx="5715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2800" b="1" dirty="0">
                  <a:latin typeface="+mn-ea"/>
                  <a:ea typeface="+mn-ea"/>
                </a:rPr>
                <a:t>例2， 用数字代码表示字符 </a:t>
              </a:r>
            </a:p>
          </p:txBody>
        </p:sp>
        <p:sp>
          <p:nvSpPr>
            <p:cNvPr id="3" name="Text Box 8">
              <a:extLst>
                <a:ext uri="{FF2B5EF4-FFF2-40B4-BE49-F238E27FC236}">
                  <a16:creationId xmlns:a16="http://schemas.microsoft.com/office/drawing/2014/main" id="{24F5962D-91EB-4FDD-AFE3-39F020DC82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4824" y="1340768"/>
              <a:ext cx="1524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800" b="1">
                  <a:solidFill>
                    <a:schemeClr val="folHlink"/>
                  </a:solidFill>
                  <a:latin typeface="+mn-ea"/>
                  <a:ea typeface="+mn-ea"/>
                </a:rPr>
                <a:t>A </a:t>
              </a:r>
            </a:p>
          </p:txBody>
        </p:sp>
        <p:sp>
          <p:nvSpPr>
            <p:cNvPr id="4" name="Text Box 9">
              <a:extLst>
                <a:ext uri="{FF2B5EF4-FFF2-40B4-BE49-F238E27FC236}">
                  <a16:creationId xmlns:a16="http://schemas.microsoft.com/office/drawing/2014/main" id="{2E9D6F86-3C3E-4CB5-ACCD-2D5F2479B7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4824" y="2102768"/>
              <a:ext cx="12192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800" b="1">
                  <a:solidFill>
                    <a:schemeClr val="folHlink"/>
                  </a:solidFill>
                  <a:latin typeface="+mn-ea"/>
                  <a:ea typeface="+mn-ea"/>
                </a:rPr>
                <a:t>B </a:t>
              </a:r>
            </a:p>
          </p:txBody>
        </p:sp>
        <p:sp>
          <p:nvSpPr>
            <p:cNvPr id="5" name="Text Box 10">
              <a:extLst>
                <a:ext uri="{FF2B5EF4-FFF2-40B4-BE49-F238E27FC236}">
                  <a16:creationId xmlns:a16="http://schemas.microsoft.com/office/drawing/2014/main" id="{6780212B-CA5D-4CAE-9D27-AB899C4FA0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824" y="1340768"/>
              <a:ext cx="48006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2800" b="1">
                  <a:latin typeface="+mn-ea"/>
                  <a:ea typeface="+mn-ea"/>
                </a:rPr>
                <a:t>表示为  </a:t>
              </a:r>
              <a:r>
                <a:rPr kumimoji="0" lang="en-US" altLang="zh-CN" sz="2800" b="1">
                  <a:solidFill>
                    <a:srgbClr val="0000FF"/>
                  </a:solidFill>
                  <a:latin typeface="+mn-ea"/>
                  <a:ea typeface="+mn-ea"/>
                </a:rPr>
                <a:t>0</a:t>
              </a:r>
              <a:r>
                <a:rPr kumimoji="0" lang="zh-CN" altLang="en-US" sz="2800" b="1">
                  <a:solidFill>
                    <a:schemeClr val="folHlink"/>
                  </a:solidFill>
                  <a:latin typeface="+mn-ea"/>
                  <a:ea typeface="+mn-ea"/>
                </a:rPr>
                <a:t>10000</a:t>
              </a:r>
              <a:r>
                <a:rPr kumimoji="0" lang="en-US" altLang="zh-CN" sz="2800" b="1">
                  <a:solidFill>
                    <a:schemeClr val="folHlink"/>
                  </a:solidFill>
                  <a:latin typeface="+mn-ea"/>
                  <a:ea typeface="+mn-ea"/>
                </a:rPr>
                <a:t>0</a:t>
              </a:r>
              <a:r>
                <a:rPr kumimoji="0" lang="zh-CN" altLang="en-US" sz="2800" b="1">
                  <a:solidFill>
                    <a:schemeClr val="folHlink"/>
                  </a:solidFill>
                  <a:latin typeface="+mn-ea"/>
                  <a:ea typeface="+mn-ea"/>
                </a:rPr>
                <a:t>1 </a:t>
              </a:r>
            </a:p>
          </p:txBody>
        </p:sp>
        <p:sp>
          <p:nvSpPr>
            <p:cNvPr id="6" name="Text Box 11">
              <a:extLst>
                <a:ext uri="{FF2B5EF4-FFF2-40B4-BE49-F238E27FC236}">
                  <a16:creationId xmlns:a16="http://schemas.microsoft.com/office/drawing/2014/main" id="{CE1286C8-FB69-4C64-B1CA-3D2731CD36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824" y="2102768"/>
              <a:ext cx="46482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2800" b="1">
                  <a:latin typeface="+mn-ea"/>
                  <a:ea typeface="+mn-ea"/>
                </a:rPr>
                <a:t>表示为  </a:t>
              </a:r>
              <a:r>
                <a:rPr kumimoji="0" lang="en-US" altLang="zh-CN" sz="2800" b="1">
                  <a:solidFill>
                    <a:srgbClr val="0000FF"/>
                  </a:solidFill>
                  <a:latin typeface="+mn-ea"/>
                  <a:ea typeface="+mn-ea"/>
                </a:rPr>
                <a:t>0</a:t>
              </a:r>
              <a:r>
                <a:rPr kumimoji="0" lang="zh-CN" altLang="en-US" sz="2800" b="1">
                  <a:solidFill>
                    <a:schemeClr val="folHlink"/>
                  </a:solidFill>
                  <a:latin typeface="+mn-ea"/>
                  <a:ea typeface="+mn-ea"/>
                </a:rPr>
                <a:t>1000010 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E023951-6751-46DF-851B-C4BC1FB8BA23}"/>
              </a:ext>
            </a:extLst>
          </p:cNvPr>
          <p:cNvGrpSpPr/>
          <p:nvPr/>
        </p:nvGrpSpPr>
        <p:grpSpPr>
          <a:xfrm>
            <a:off x="971600" y="2926680"/>
            <a:ext cx="6934200" cy="3433108"/>
            <a:chOff x="971600" y="2926680"/>
            <a:chExt cx="6934200" cy="3433108"/>
          </a:xfrm>
        </p:grpSpPr>
        <p:sp>
          <p:nvSpPr>
            <p:cNvPr id="7" name="Text Box 13">
              <a:extLst>
                <a:ext uri="{FF2B5EF4-FFF2-40B4-BE49-F238E27FC236}">
                  <a16:creationId xmlns:a16="http://schemas.microsoft.com/office/drawing/2014/main" id="{48A69031-8E2C-409D-80FA-E6CA10F2A5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600" y="2926680"/>
              <a:ext cx="69342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2800" b="1" dirty="0">
                  <a:latin typeface="+mn-ea"/>
                  <a:ea typeface="+mn-ea"/>
                </a:rPr>
                <a:t>例3， 用数字代码表示命令、状态 </a:t>
              </a:r>
            </a:p>
          </p:txBody>
        </p:sp>
        <p:sp>
          <p:nvSpPr>
            <p:cNvPr id="8" name="Text Box 14">
              <a:extLst>
                <a:ext uri="{FF2B5EF4-FFF2-40B4-BE49-F238E27FC236}">
                  <a16:creationId xmlns:a16="http://schemas.microsoft.com/office/drawing/2014/main" id="{266143C5-AA49-43D1-AAC4-9E81892C7E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4824" y="3626768"/>
              <a:ext cx="1524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2800" b="1">
                  <a:solidFill>
                    <a:schemeClr val="folHlink"/>
                  </a:solidFill>
                  <a:latin typeface="+mn-ea"/>
                  <a:ea typeface="+mn-ea"/>
                </a:rPr>
                <a:t>启动 </a:t>
              </a:r>
            </a:p>
          </p:txBody>
        </p:sp>
        <p:sp>
          <p:nvSpPr>
            <p:cNvPr id="9" name="Text Box 15">
              <a:extLst>
                <a:ext uri="{FF2B5EF4-FFF2-40B4-BE49-F238E27FC236}">
                  <a16:creationId xmlns:a16="http://schemas.microsoft.com/office/drawing/2014/main" id="{9201B059-5072-4635-A548-505BF895B8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4824" y="4326856"/>
              <a:ext cx="1524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2800" b="1">
                  <a:solidFill>
                    <a:schemeClr val="folHlink"/>
                  </a:solidFill>
                  <a:latin typeface="+mn-ea"/>
                  <a:ea typeface="+mn-ea"/>
                </a:rPr>
                <a:t>停止 </a:t>
              </a:r>
            </a:p>
          </p:txBody>
        </p:sp>
        <p:sp>
          <p:nvSpPr>
            <p:cNvPr id="10" name="Text Box 16">
              <a:extLst>
                <a:ext uri="{FF2B5EF4-FFF2-40B4-BE49-F238E27FC236}">
                  <a16:creationId xmlns:a16="http://schemas.microsoft.com/office/drawing/2014/main" id="{DEDB9BBE-B443-4D31-BDA5-F1FE59ED0A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4824" y="5074568"/>
              <a:ext cx="3352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2800" b="1">
                  <a:solidFill>
                    <a:schemeClr val="folHlink"/>
                  </a:solidFill>
                  <a:latin typeface="+mn-ea"/>
                  <a:ea typeface="+mn-ea"/>
                </a:rPr>
                <a:t>正在工作 </a:t>
              </a:r>
            </a:p>
          </p:txBody>
        </p:sp>
        <p:sp>
          <p:nvSpPr>
            <p:cNvPr id="11" name="Text Box 17">
              <a:extLst>
                <a:ext uri="{FF2B5EF4-FFF2-40B4-BE49-F238E27FC236}">
                  <a16:creationId xmlns:a16="http://schemas.microsoft.com/office/drawing/2014/main" id="{08416EEA-74BE-455E-B728-A95427236A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4824" y="5836568"/>
              <a:ext cx="3352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2800" b="1">
                  <a:solidFill>
                    <a:schemeClr val="folHlink"/>
                  </a:solidFill>
                  <a:latin typeface="+mn-ea"/>
                  <a:ea typeface="+mn-ea"/>
                </a:rPr>
                <a:t>工作结束 </a:t>
              </a:r>
            </a:p>
          </p:txBody>
        </p:sp>
        <p:sp>
          <p:nvSpPr>
            <p:cNvPr id="12" name="Text Box 18">
              <a:extLst>
                <a:ext uri="{FF2B5EF4-FFF2-40B4-BE49-F238E27FC236}">
                  <a16:creationId xmlns:a16="http://schemas.microsoft.com/office/drawing/2014/main" id="{C65DCEA7-A5DA-4F47-9B13-5E0686B27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1824" y="3626768"/>
              <a:ext cx="3352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2800" b="1">
                  <a:latin typeface="+mn-ea"/>
                  <a:ea typeface="+mn-ea"/>
                </a:rPr>
                <a:t>表示为  </a:t>
              </a:r>
              <a:r>
                <a:rPr kumimoji="0" lang="zh-CN" altLang="en-US" sz="2800" b="1">
                  <a:solidFill>
                    <a:schemeClr val="folHlink"/>
                  </a:solidFill>
                  <a:latin typeface="+mn-ea"/>
                  <a:ea typeface="+mn-ea"/>
                </a:rPr>
                <a:t>00 </a:t>
              </a:r>
            </a:p>
          </p:txBody>
        </p:sp>
        <p:sp>
          <p:nvSpPr>
            <p:cNvPr id="13" name="Text Box 19">
              <a:extLst>
                <a:ext uri="{FF2B5EF4-FFF2-40B4-BE49-F238E27FC236}">
                  <a16:creationId xmlns:a16="http://schemas.microsoft.com/office/drawing/2014/main" id="{440C45E3-7898-4480-B5E6-7669E3550E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1824" y="4312568"/>
              <a:ext cx="3352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2800" b="1">
                  <a:latin typeface="+mn-ea"/>
                  <a:ea typeface="+mn-ea"/>
                </a:rPr>
                <a:t>表示为  </a:t>
              </a:r>
              <a:r>
                <a:rPr kumimoji="0" lang="zh-CN" altLang="en-US" sz="2800" b="1">
                  <a:solidFill>
                    <a:schemeClr val="folHlink"/>
                  </a:solidFill>
                  <a:latin typeface="+mn-ea"/>
                  <a:ea typeface="+mn-ea"/>
                </a:rPr>
                <a:t>01</a:t>
              </a:r>
              <a:r>
                <a:rPr kumimoji="0" lang="zh-CN" altLang="en-US" sz="2800" b="1">
                  <a:solidFill>
                    <a:srgbClr val="3333FF"/>
                  </a:solidFill>
                  <a:latin typeface="+mn-ea"/>
                  <a:ea typeface="+mn-ea"/>
                </a:rPr>
                <a:t> </a:t>
              </a:r>
            </a:p>
          </p:txBody>
        </p:sp>
        <p:sp>
          <p:nvSpPr>
            <p:cNvPr id="14" name="Text Box 20">
              <a:extLst>
                <a:ext uri="{FF2B5EF4-FFF2-40B4-BE49-F238E27FC236}">
                  <a16:creationId xmlns:a16="http://schemas.microsoft.com/office/drawing/2014/main" id="{12D932A4-1DCF-441B-A27A-F2AECB4237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1824" y="5074568"/>
              <a:ext cx="3352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2800" b="1">
                  <a:latin typeface="+mn-ea"/>
                  <a:ea typeface="+mn-ea"/>
                </a:rPr>
                <a:t>表示为 </a:t>
              </a:r>
              <a:r>
                <a:rPr kumimoji="0" lang="zh-CN" altLang="en-US" sz="2800" b="1">
                  <a:solidFill>
                    <a:srgbClr val="3333FF"/>
                  </a:solidFill>
                  <a:latin typeface="+mn-ea"/>
                  <a:ea typeface="+mn-ea"/>
                </a:rPr>
                <a:t> </a:t>
              </a:r>
              <a:r>
                <a:rPr kumimoji="0" lang="zh-CN" altLang="en-US" sz="2800" b="1">
                  <a:solidFill>
                    <a:schemeClr val="folHlink"/>
                  </a:solidFill>
                  <a:latin typeface="+mn-ea"/>
                  <a:ea typeface="+mn-ea"/>
                </a:rPr>
                <a:t>10</a:t>
              </a:r>
              <a:r>
                <a:rPr kumimoji="0" lang="zh-CN" altLang="en-US" sz="2800" b="1">
                  <a:solidFill>
                    <a:srgbClr val="3333FF"/>
                  </a:solidFill>
                  <a:latin typeface="+mn-ea"/>
                  <a:ea typeface="+mn-ea"/>
                </a:rPr>
                <a:t> </a:t>
              </a:r>
            </a:p>
          </p:txBody>
        </p:sp>
        <p:sp>
          <p:nvSpPr>
            <p:cNvPr id="15" name="Text Box 21">
              <a:extLst>
                <a:ext uri="{FF2B5EF4-FFF2-40B4-BE49-F238E27FC236}">
                  <a16:creationId xmlns:a16="http://schemas.microsoft.com/office/drawing/2014/main" id="{9F5F3841-0395-47DA-B918-C776829C24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1824" y="5836568"/>
              <a:ext cx="3352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2800" b="1">
                  <a:latin typeface="+mn-ea"/>
                  <a:ea typeface="+mn-ea"/>
                </a:rPr>
                <a:t>表示为  </a:t>
              </a:r>
              <a:r>
                <a:rPr kumimoji="0" lang="zh-CN" altLang="en-US" sz="2800" b="1">
                  <a:solidFill>
                    <a:schemeClr val="folHlink"/>
                  </a:solidFill>
                  <a:latin typeface="+mn-ea"/>
                  <a:ea typeface="+mn-ea"/>
                </a:rPr>
                <a:t>11</a:t>
              </a:r>
              <a:r>
                <a:rPr kumimoji="0" lang="zh-CN" altLang="en-US" sz="2800" b="1">
                  <a:solidFill>
                    <a:srgbClr val="3333FF"/>
                  </a:solidFill>
                  <a:latin typeface="+mn-ea"/>
                  <a:ea typeface="+mn-ea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734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F2AEF8DF-88E2-4269-95E3-8752CA8B9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793934"/>
            <a:ext cx="7239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+mn-ea"/>
                <a:ea typeface="+mn-ea"/>
              </a:rPr>
              <a:t> 2. 在物理机制上用数字信号</a:t>
            </a:r>
            <a:r>
              <a:rPr lang="zh-CN" altLang="en-US" sz="2800" b="1">
                <a:latin typeface="+mn-ea"/>
              </a:rPr>
              <a:t>表示数字代码</a:t>
            </a:r>
            <a:endParaRPr lang="zh-CN" altLang="en-US" sz="2800" b="1">
              <a:latin typeface="+mn-ea"/>
              <a:ea typeface="+mn-ea"/>
            </a:endParaRPr>
          </a:p>
        </p:txBody>
      </p:sp>
      <p:pic>
        <p:nvPicPr>
          <p:cNvPr id="55" name="Picture 4" descr="C:\Users\Administrator\Desktop\微立体创业计划\004.png">
            <a:extLst>
              <a:ext uri="{FF2B5EF4-FFF2-40B4-BE49-F238E27FC236}">
                <a16:creationId xmlns:a16="http://schemas.microsoft.com/office/drawing/2014/main" id="{96D087A2-A26E-4C6B-9768-AE7420A53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52" y="859814"/>
            <a:ext cx="457340" cy="457340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 Box 3">
            <a:extLst>
              <a:ext uri="{FF2B5EF4-FFF2-40B4-BE49-F238E27FC236}">
                <a16:creationId xmlns:a16="http://schemas.microsoft.com/office/drawing/2014/main" id="{2AE5A9EC-C6BA-44A6-B08C-C744902B3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817" y="2440072"/>
            <a:ext cx="36258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60" name="Text Box 6">
            <a:extLst>
              <a:ext uri="{FF2B5EF4-FFF2-40B4-BE49-F238E27FC236}">
                <a16:creationId xmlns:a16="http://schemas.microsoft.com/office/drawing/2014/main" id="{227761A5-748E-4694-A717-595D5A5EC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17" y="2132856"/>
            <a:ext cx="1717675" cy="52322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800000"/>
                </a:solidFill>
              </a:rPr>
              <a:t>模拟信号</a:t>
            </a:r>
          </a:p>
        </p:txBody>
      </p:sp>
      <p:sp>
        <p:nvSpPr>
          <p:cNvPr id="61" name="Text Box 7">
            <a:extLst>
              <a:ext uri="{FF2B5EF4-FFF2-40B4-BE49-F238E27FC236}">
                <a16:creationId xmlns:a16="http://schemas.microsoft.com/office/drawing/2014/main" id="{AB0959CE-55A1-4495-8F95-74FD318B0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17" y="4509120"/>
            <a:ext cx="1717676" cy="52322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rgbClr val="800000"/>
                </a:solidFill>
              </a:rPr>
              <a:t>数字信号</a:t>
            </a:r>
          </a:p>
        </p:txBody>
      </p:sp>
      <p:sp>
        <p:nvSpPr>
          <p:cNvPr id="62" name="Text Box 8">
            <a:extLst>
              <a:ext uri="{FF2B5EF4-FFF2-40B4-BE49-F238E27FC236}">
                <a16:creationId xmlns:a16="http://schemas.microsoft.com/office/drawing/2014/main" id="{7BCFB90C-D0B7-4317-8986-1955A1AB6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817" y="2833772"/>
            <a:ext cx="45831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/>
              <a:t>幅度随时间连续变化的信号</a:t>
            </a:r>
          </a:p>
        </p:txBody>
      </p:sp>
      <p:sp>
        <p:nvSpPr>
          <p:cNvPr id="63" name="Text Box 12">
            <a:extLst>
              <a:ext uri="{FF2B5EF4-FFF2-40B4-BE49-F238E27FC236}">
                <a16:creationId xmlns:a16="http://schemas.microsoft.com/office/drawing/2014/main" id="{54FE411E-7C4E-499D-B72A-DE82194C8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567" y="5342358"/>
            <a:ext cx="3657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/>
              <a:t>幅度不随时间连续变化，而是跳跃变化</a:t>
            </a:r>
          </a:p>
        </p:txBody>
      </p:sp>
      <p:grpSp>
        <p:nvGrpSpPr>
          <p:cNvPr id="65" name="Group 15">
            <a:extLst>
              <a:ext uri="{FF2B5EF4-FFF2-40B4-BE49-F238E27FC236}">
                <a16:creationId xmlns:a16="http://schemas.microsoft.com/office/drawing/2014/main" id="{5E1338C4-E202-44C4-95C8-1CA82E56F64B}"/>
              </a:ext>
            </a:extLst>
          </p:cNvPr>
          <p:cNvGrpSpPr>
            <a:grpSpLocks/>
          </p:cNvGrpSpPr>
          <p:nvPr/>
        </p:nvGrpSpPr>
        <p:grpSpPr bwMode="auto">
          <a:xfrm>
            <a:off x="4925697" y="1717675"/>
            <a:ext cx="3733800" cy="2184400"/>
            <a:chOff x="2120" y="160"/>
            <a:chExt cx="2352" cy="1376"/>
          </a:xfrm>
        </p:grpSpPr>
        <p:sp>
          <p:nvSpPr>
            <p:cNvPr id="66" name="Text Box 16">
              <a:extLst>
                <a:ext uri="{FF2B5EF4-FFF2-40B4-BE49-F238E27FC236}">
                  <a16:creationId xmlns:a16="http://schemas.microsoft.com/office/drawing/2014/main" id="{B5A7522D-763B-48BB-A487-930DA65A8B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8" y="1152"/>
              <a:ext cx="38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/>
                <a:t>t</a:t>
              </a:r>
              <a:endParaRPr lang="en-US" altLang="zh-CN" sz="2800"/>
            </a:p>
          </p:txBody>
        </p:sp>
        <p:sp>
          <p:nvSpPr>
            <p:cNvPr id="67" name="Line 17">
              <a:extLst>
                <a:ext uri="{FF2B5EF4-FFF2-40B4-BE49-F238E27FC236}">
                  <a16:creationId xmlns:a16="http://schemas.microsoft.com/office/drawing/2014/main" id="{7A9B4E56-DF90-4C52-BC64-8B5ABE1E4A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0" y="1344"/>
              <a:ext cx="19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68" name="Line 18">
              <a:extLst>
                <a:ext uri="{FF2B5EF4-FFF2-40B4-BE49-F238E27FC236}">
                  <a16:creationId xmlns:a16="http://schemas.microsoft.com/office/drawing/2014/main" id="{A96FB0CE-0A6F-4C7B-969B-7BB2DE86D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8" y="240"/>
              <a:ext cx="0" cy="12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69" name="Text Box 19">
              <a:extLst>
                <a:ext uri="{FF2B5EF4-FFF2-40B4-BE49-F238E27FC236}">
                  <a16:creationId xmlns:a16="http://schemas.microsoft.com/office/drawing/2014/main" id="{033612CF-C311-4FF0-B5F6-D2262FF567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0" y="160"/>
              <a:ext cx="63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/>
                <a:t>V(t)</a:t>
              </a:r>
              <a:endParaRPr lang="en-US" altLang="zh-CN" sz="2800"/>
            </a:p>
          </p:txBody>
        </p:sp>
      </p:grpSp>
      <p:sp>
        <p:nvSpPr>
          <p:cNvPr id="70" name="Freeform 20">
            <a:extLst>
              <a:ext uri="{FF2B5EF4-FFF2-40B4-BE49-F238E27FC236}">
                <a16:creationId xmlns:a16="http://schemas.microsoft.com/office/drawing/2014/main" id="{EB278FDC-55FE-451E-B663-F5591017A2ED}"/>
              </a:ext>
            </a:extLst>
          </p:cNvPr>
          <p:cNvSpPr>
            <a:spLocks/>
          </p:cNvSpPr>
          <p:nvPr/>
        </p:nvSpPr>
        <p:spPr bwMode="auto">
          <a:xfrm>
            <a:off x="5239930" y="2624138"/>
            <a:ext cx="2909887" cy="1004887"/>
          </a:xfrm>
          <a:custGeom>
            <a:avLst/>
            <a:gdLst>
              <a:gd name="T0" fmla="*/ 26988 w 1833"/>
              <a:gd name="T1" fmla="*/ 977900 h 633"/>
              <a:gd name="T2" fmla="*/ 206375 w 1833"/>
              <a:gd name="T3" fmla="*/ 798512 h 633"/>
              <a:gd name="T4" fmla="*/ 566737 w 1833"/>
              <a:gd name="T5" fmla="*/ 334962 h 633"/>
              <a:gd name="T6" fmla="*/ 619125 w 1833"/>
              <a:gd name="T7" fmla="*/ 180975 h 633"/>
              <a:gd name="T8" fmla="*/ 850900 w 1833"/>
              <a:gd name="T9" fmla="*/ 0 h 633"/>
              <a:gd name="T10" fmla="*/ 1133475 w 1833"/>
              <a:gd name="T11" fmla="*/ 50800 h 633"/>
              <a:gd name="T12" fmla="*/ 1236662 w 1833"/>
              <a:gd name="T13" fmla="*/ 180975 h 633"/>
              <a:gd name="T14" fmla="*/ 1649413 w 1833"/>
              <a:gd name="T15" fmla="*/ 592137 h 633"/>
              <a:gd name="T16" fmla="*/ 1854200 w 1833"/>
              <a:gd name="T17" fmla="*/ 463550 h 633"/>
              <a:gd name="T18" fmla="*/ 1982787 w 1833"/>
              <a:gd name="T19" fmla="*/ 231775 h 633"/>
              <a:gd name="T20" fmla="*/ 2009775 w 1833"/>
              <a:gd name="T21" fmla="*/ 153987 h 633"/>
              <a:gd name="T22" fmla="*/ 2163762 w 1833"/>
              <a:gd name="T23" fmla="*/ 77787 h 633"/>
              <a:gd name="T24" fmla="*/ 2473325 w 1833"/>
              <a:gd name="T25" fmla="*/ 206375 h 633"/>
              <a:gd name="T26" fmla="*/ 2574925 w 1833"/>
              <a:gd name="T27" fmla="*/ 334962 h 633"/>
              <a:gd name="T28" fmla="*/ 2705100 w 1833"/>
              <a:gd name="T29" fmla="*/ 566737 h 633"/>
              <a:gd name="T30" fmla="*/ 2833687 w 1833"/>
              <a:gd name="T31" fmla="*/ 669925 h 633"/>
              <a:gd name="T32" fmla="*/ 2909887 w 1833"/>
              <a:gd name="T33" fmla="*/ 695325 h 63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833"/>
              <a:gd name="T52" fmla="*/ 0 h 633"/>
              <a:gd name="T53" fmla="*/ 1833 w 1833"/>
              <a:gd name="T54" fmla="*/ 633 h 63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833" h="633">
                <a:moveTo>
                  <a:pt x="17" y="616"/>
                </a:moveTo>
                <a:cubicBezTo>
                  <a:pt x="128" y="580"/>
                  <a:pt x="0" y="633"/>
                  <a:pt x="130" y="503"/>
                </a:cubicBezTo>
                <a:cubicBezTo>
                  <a:pt x="215" y="418"/>
                  <a:pt x="291" y="311"/>
                  <a:pt x="357" y="211"/>
                </a:cubicBezTo>
                <a:cubicBezTo>
                  <a:pt x="376" y="182"/>
                  <a:pt x="366" y="138"/>
                  <a:pt x="390" y="114"/>
                </a:cubicBezTo>
                <a:cubicBezTo>
                  <a:pt x="447" y="57"/>
                  <a:pt x="465" y="23"/>
                  <a:pt x="536" y="0"/>
                </a:cubicBezTo>
                <a:cubicBezTo>
                  <a:pt x="552" y="2"/>
                  <a:pt x="675" y="8"/>
                  <a:pt x="714" y="32"/>
                </a:cubicBezTo>
                <a:cubicBezTo>
                  <a:pt x="746" y="52"/>
                  <a:pt x="757" y="86"/>
                  <a:pt x="779" y="114"/>
                </a:cubicBezTo>
                <a:cubicBezTo>
                  <a:pt x="853" y="206"/>
                  <a:pt x="920" y="334"/>
                  <a:pt x="1039" y="373"/>
                </a:cubicBezTo>
                <a:cubicBezTo>
                  <a:pt x="1094" y="355"/>
                  <a:pt x="1120" y="324"/>
                  <a:pt x="1168" y="292"/>
                </a:cubicBezTo>
                <a:cubicBezTo>
                  <a:pt x="1199" y="246"/>
                  <a:pt x="1224" y="195"/>
                  <a:pt x="1249" y="146"/>
                </a:cubicBezTo>
                <a:cubicBezTo>
                  <a:pt x="1257" y="131"/>
                  <a:pt x="1255" y="110"/>
                  <a:pt x="1266" y="97"/>
                </a:cubicBezTo>
                <a:cubicBezTo>
                  <a:pt x="1289" y="68"/>
                  <a:pt x="1331" y="60"/>
                  <a:pt x="1363" y="49"/>
                </a:cubicBezTo>
                <a:cubicBezTo>
                  <a:pt x="1506" y="69"/>
                  <a:pt x="1459" y="63"/>
                  <a:pt x="1558" y="130"/>
                </a:cubicBezTo>
                <a:cubicBezTo>
                  <a:pt x="1577" y="159"/>
                  <a:pt x="1604" y="181"/>
                  <a:pt x="1622" y="211"/>
                </a:cubicBezTo>
                <a:cubicBezTo>
                  <a:pt x="1660" y="275"/>
                  <a:pt x="1610" y="294"/>
                  <a:pt x="1704" y="357"/>
                </a:cubicBezTo>
                <a:cubicBezTo>
                  <a:pt x="1733" y="376"/>
                  <a:pt x="1755" y="404"/>
                  <a:pt x="1785" y="422"/>
                </a:cubicBezTo>
                <a:cubicBezTo>
                  <a:pt x="1799" y="431"/>
                  <a:pt x="1833" y="438"/>
                  <a:pt x="1833" y="438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800"/>
          </a:p>
        </p:txBody>
      </p:sp>
      <p:grpSp>
        <p:nvGrpSpPr>
          <p:cNvPr id="71" name="Group 21">
            <a:extLst>
              <a:ext uri="{FF2B5EF4-FFF2-40B4-BE49-F238E27FC236}">
                <a16:creationId xmlns:a16="http://schemas.microsoft.com/office/drawing/2014/main" id="{BAF40E11-34B2-4769-99A6-5A690EA1762B}"/>
              </a:ext>
            </a:extLst>
          </p:cNvPr>
          <p:cNvGrpSpPr>
            <a:grpSpLocks/>
          </p:cNvGrpSpPr>
          <p:nvPr/>
        </p:nvGrpSpPr>
        <p:grpSpPr bwMode="auto">
          <a:xfrm>
            <a:off x="4685892" y="4641850"/>
            <a:ext cx="4025900" cy="2057400"/>
            <a:chOff x="2024" y="2592"/>
            <a:chExt cx="2536" cy="1296"/>
          </a:xfrm>
        </p:grpSpPr>
        <p:sp>
          <p:nvSpPr>
            <p:cNvPr id="72" name="Text Box 22">
              <a:extLst>
                <a:ext uri="{FF2B5EF4-FFF2-40B4-BE49-F238E27FC236}">
                  <a16:creationId xmlns:a16="http://schemas.microsoft.com/office/drawing/2014/main" id="{38B6A55E-0763-40E2-ABB1-B6F18BD27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3504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/>
                <a:t>t</a:t>
              </a:r>
              <a:endParaRPr lang="en-US" altLang="zh-CN"/>
            </a:p>
          </p:txBody>
        </p:sp>
        <p:sp>
          <p:nvSpPr>
            <p:cNvPr id="73" name="Line 23">
              <a:extLst>
                <a:ext uri="{FF2B5EF4-FFF2-40B4-BE49-F238E27FC236}">
                  <a16:creationId xmlns:a16="http://schemas.microsoft.com/office/drawing/2014/main" id="{C1F315A6-B828-4F25-A7A6-575FBE20D9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4" y="3672"/>
              <a:ext cx="19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" name="Line 24">
              <a:extLst>
                <a:ext uri="{FF2B5EF4-FFF2-40B4-BE49-F238E27FC236}">
                  <a16:creationId xmlns:a16="http://schemas.microsoft.com/office/drawing/2014/main" id="{6B9ABB06-9695-4E3F-BF13-37453D5F5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6" y="2592"/>
              <a:ext cx="0" cy="12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" name="Text Box 25">
              <a:extLst>
                <a:ext uri="{FF2B5EF4-FFF2-40B4-BE49-F238E27FC236}">
                  <a16:creationId xmlns:a16="http://schemas.microsoft.com/office/drawing/2014/main" id="{26C205F3-F428-4FA3-8C7D-F8479349AD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4" y="2616"/>
              <a:ext cx="4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/>
                <a:t>V(t)</a:t>
              </a:r>
              <a:endParaRPr lang="en-US" altLang="zh-CN"/>
            </a:p>
          </p:txBody>
        </p:sp>
      </p:grpSp>
      <p:grpSp>
        <p:nvGrpSpPr>
          <p:cNvPr id="76" name="Group 26">
            <a:extLst>
              <a:ext uri="{FF2B5EF4-FFF2-40B4-BE49-F238E27FC236}">
                <a16:creationId xmlns:a16="http://schemas.microsoft.com/office/drawing/2014/main" id="{8602D5B0-41B7-4862-8C8C-3B6A1A195ABB}"/>
              </a:ext>
            </a:extLst>
          </p:cNvPr>
          <p:cNvGrpSpPr>
            <a:grpSpLocks/>
          </p:cNvGrpSpPr>
          <p:nvPr/>
        </p:nvGrpSpPr>
        <p:grpSpPr bwMode="auto">
          <a:xfrm>
            <a:off x="5054192" y="5499100"/>
            <a:ext cx="3048000" cy="838200"/>
            <a:chOff x="2256" y="3168"/>
            <a:chExt cx="1920" cy="528"/>
          </a:xfrm>
        </p:grpSpPr>
        <p:sp>
          <p:nvSpPr>
            <p:cNvPr id="77" name="Line 27">
              <a:extLst>
                <a:ext uri="{FF2B5EF4-FFF2-40B4-BE49-F238E27FC236}">
                  <a16:creationId xmlns:a16="http://schemas.microsoft.com/office/drawing/2014/main" id="{0AE1F0BA-8BD2-4E22-9212-6289B5303D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3168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78" name="Line 28">
              <a:extLst>
                <a:ext uri="{FF2B5EF4-FFF2-40B4-BE49-F238E27FC236}">
                  <a16:creationId xmlns:a16="http://schemas.microsoft.com/office/drawing/2014/main" id="{681C99FE-A513-46CA-9D64-78D9E6CDC9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3168"/>
              <a:ext cx="0" cy="5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79" name="Line 29">
              <a:extLst>
                <a:ext uri="{FF2B5EF4-FFF2-40B4-BE49-F238E27FC236}">
                  <a16:creationId xmlns:a16="http://schemas.microsoft.com/office/drawing/2014/main" id="{C2A4A57C-9BF7-48D4-BD45-14B32E0375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3168"/>
              <a:ext cx="0" cy="5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0" name="Line 30">
              <a:extLst>
                <a:ext uri="{FF2B5EF4-FFF2-40B4-BE49-F238E27FC236}">
                  <a16:creationId xmlns:a16="http://schemas.microsoft.com/office/drawing/2014/main" id="{6E2AF672-3E93-49C6-A0FA-ED2506189A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3168"/>
              <a:ext cx="38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1" name="Line 31">
              <a:extLst>
                <a:ext uri="{FF2B5EF4-FFF2-40B4-BE49-F238E27FC236}">
                  <a16:creationId xmlns:a16="http://schemas.microsoft.com/office/drawing/2014/main" id="{BD78F90F-67E2-4237-86D0-04ED356A3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3168"/>
              <a:ext cx="0" cy="5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2" name="Line 32">
              <a:extLst>
                <a:ext uri="{FF2B5EF4-FFF2-40B4-BE49-F238E27FC236}">
                  <a16:creationId xmlns:a16="http://schemas.microsoft.com/office/drawing/2014/main" id="{3194CC6B-5F5B-4A50-8219-0D8BDFAAB7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6" y="3168"/>
              <a:ext cx="0" cy="5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3" name="Line 33">
              <a:extLst>
                <a:ext uri="{FF2B5EF4-FFF2-40B4-BE49-F238E27FC236}">
                  <a16:creationId xmlns:a16="http://schemas.microsoft.com/office/drawing/2014/main" id="{F727C2F3-AC84-4E65-9E9B-443E8E1492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3168"/>
              <a:ext cx="24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4" name="Line 34">
              <a:extLst>
                <a:ext uri="{FF2B5EF4-FFF2-40B4-BE49-F238E27FC236}">
                  <a16:creationId xmlns:a16="http://schemas.microsoft.com/office/drawing/2014/main" id="{7BBA1ED9-4CA5-4588-8C91-22DEC3310D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3696"/>
              <a:ext cx="38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5" name="Line 35">
              <a:extLst>
                <a:ext uri="{FF2B5EF4-FFF2-40B4-BE49-F238E27FC236}">
                  <a16:creationId xmlns:a16="http://schemas.microsoft.com/office/drawing/2014/main" id="{AD728E38-D13D-4FB9-8086-072AC2132A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3696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6" name="Line 36">
              <a:extLst>
                <a:ext uri="{FF2B5EF4-FFF2-40B4-BE49-F238E27FC236}">
                  <a16:creationId xmlns:a16="http://schemas.microsoft.com/office/drawing/2014/main" id="{781D62A3-7C4C-4A5F-B69F-9D07D210E7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696"/>
              <a:ext cx="24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87" name="Line 37">
              <a:extLst>
                <a:ext uri="{FF2B5EF4-FFF2-40B4-BE49-F238E27FC236}">
                  <a16:creationId xmlns:a16="http://schemas.microsoft.com/office/drawing/2014/main" id="{F2035E2E-CF2E-4D67-8F24-8F9BD10712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6" y="3168"/>
              <a:ext cx="0" cy="5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88" name="Group 38">
            <a:extLst>
              <a:ext uri="{FF2B5EF4-FFF2-40B4-BE49-F238E27FC236}">
                <a16:creationId xmlns:a16="http://schemas.microsoft.com/office/drawing/2014/main" id="{51BAF3E1-40BB-49A5-A00A-BA85699A94D4}"/>
              </a:ext>
            </a:extLst>
          </p:cNvPr>
          <p:cNvGrpSpPr>
            <a:grpSpLocks/>
          </p:cNvGrpSpPr>
          <p:nvPr/>
        </p:nvGrpSpPr>
        <p:grpSpPr bwMode="auto">
          <a:xfrm>
            <a:off x="5409792" y="4095750"/>
            <a:ext cx="1447800" cy="1431925"/>
            <a:chOff x="2480" y="1888"/>
            <a:chExt cx="912" cy="1280"/>
          </a:xfrm>
        </p:grpSpPr>
        <p:sp>
          <p:nvSpPr>
            <p:cNvPr id="89" name="Text Box 39">
              <a:extLst>
                <a:ext uri="{FF2B5EF4-FFF2-40B4-BE49-F238E27FC236}">
                  <a16:creationId xmlns:a16="http://schemas.microsoft.com/office/drawing/2014/main" id="{E6A8CEE0-119B-4167-819B-3045FA7820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0" y="1888"/>
              <a:ext cx="912" cy="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 u="sng">
                  <a:ea typeface="楷体_GB2312" pitchFamily="49" charset="-122"/>
                </a:rPr>
                <a:t>高电平</a:t>
              </a:r>
            </a:p>
          </p:txBody>
        </p:sp>
        <p:sp>
          <p:nvSpPr>
            <p:cNvPr id="90" name="Line 40">
              <a:extLst>
                <a:ext uri="{FF2B5EF4-FFF2-40B4-BE49-F238E27FC236}">
                  <a16:creationId xmlns:a16="http://schemas.microsoft.com/office/drawing/2014/main" id="{1BE74B26-3281-4F46-9AB3-B19E1A49A6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8" y="2288"/>
              <a:ext cx="48" cy="88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91" name="Group 41">
            <a:extLst>
              <a:ext uri="{FF2B5EF4-FFF2-40B4-BE49-F238E27FC236}">
                <a16:creationId xmlns:a16="http://schemas.microsoft.com/office/drawing/2014/main" id="{E24A0EBA-0015-4CD9-8FDD-D925A80F27FB}"/>
              </a:ext>
            </a:extLst>
          </p:cNvPr>
          <p:cNvGrpSpPr>
            <a:grpSpLocks/>
          </p:cNvGrpSpPr>
          <p:nvPr/>
        </p:nvGrpSpPr>
        <p:grpSpPr bwMode="auto">
          <a:xfrm>
            <a:off x="6038442" y="4629150"/>
            <a:ext cx="1320800" cy="1689100"/>
            <a:chOff x="2816" y="2344"/>
            <a:chExt cx="832" cy="1352"/>
          </a:xfrm>
        </p:grpSpPr>
        <p:sp>
          <p:nvSpPr>
            <p:cNvPr id="92" name="Text Box 42">
              <a:extLst>
                <a:ext uri="{FF2B5EF4-FFF2-40B4-BE49-F238E27FC236}">
                  <a16:creationId xmlns:a16="http://schemas.microsoft.com/office/drawing/2014/main" id="{F45ED476-B0AD-42DB-9BCB-4CF6077A57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6" y="2344"/>
              <a:ext cx="83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 u="sng">
                  <a:ea typeface="楷体_GB2312" pitchFamily="49" charset="-122"/>
                </a:rPr>
                <a:t>低电平</a:t>
              </a:r>
            </a:p>
          </p:txBody>
        </p:sp>
        <p:sp>
          <p:nvSpPr>
            <p:cNvPr id="93" name="Line 43">
              <a:extLst>
                <a:ext uri="{FF2B5EF4-FFF2-40B4-BE49-F238E27FC236}">
                  <a16:creationId xmlns:a16="http://schemas.microsoft.com/office/drawing/2014/main" id="{26FB8C33-796F-443F-A9D4-18676B4906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6" y="2736"/>
              <a:ext cx="144" cy="96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94" name="Group 44">
            <a:extLst>
              <a:ext uri="{FF2B5EF4-FFF2-40B4-BE49-F238E27FC236}">
                <a16:creationId xmlns:a16="http://schemas.microsoft.com/office/drawing/2014/main" id="{061966D6-923F-4EC4-8018-FFC126BA2916}"/>
              </a:ext>
            </a:extLst>
          </p:cNvPr>
          <p:cNvGrpSpPr>
            <a:grpSpLocks/>
          </p:cNvGrpSpPr>
          <p:nvPr/>
        </p:nvGrpSpPr>
        <p:grpSpPr bwMode="auto">
          <a:xfrm>
            <a:off x="6609942" y="4511675"/>
            <a:ext cx="2146300" cy="1419225"/>
            <a:chOff x="3224" y="2384"/>
            <a:chExt cx="1352" cy="1128"/>
          </a:xfrm>
        </p:grpSpPr>
        <p:sp>
          <p:nvSpPr>
            <p:cNvPr id="95" name="Text Box 45">
              <a:extLst>
                <a:ext uri="{FF2B5EF4-FFF2-40B4-BE49-F238E27FC236}">
                  <a16:creationId xmlns:a16="http://schemas.microsoft.com/office/drawing/2014/main" id="{A867416B-D6FB-4071-9A93-67BE2A0AA3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0" y="2384"/>
              <a:ext cx="816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 u="sng">
                  <a:ea typeface="楷体_GB2312" pitchFamily="49" charset="-122"/>
                </a:rPr>
                <a:t>上跳沿</a:t>
              </a:r>
            </a:p>
          </p:txBody>
        </p:sp>
        <p:sp>
          <p:nvSpPr>
            <p:cNvPr id="96" name="Line 46">
              <a:extLst>
                <a:ext uri="{FF2B5EF4-FFF2-40B4-BE49-F238E27FC236}">
                  <a16:creationId xmlns:a16="http://schemas.microsoft.com/office/drawing/2014/main" id="{1B957D7B-2650-4C97-ADFC-88413E85CF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24" y="2757"/>
              <a:ext cx="594" cy="75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97" name="Group 47">
            <a:extLst>
              <a:ext uri="{FF2B5EF4-FFF2-40B4-BE49-F238E27FC236}">
                <a16:creationId xmlns:a16="http://schemas.microsoft.com/office/drawing/2014/main" id="{0D36ACFF-553D-4B76-A700-D9C1A73B0B75}"/>
              </a:ext>
            </a:extLst>
          </p:cNvPr>
          <p:cNvGrpSpPr>
            <a:grpSpLocks/>
          </p:cNvGrpSpPr>
          <p:nvPr/>
        </p:nvGrpSpPr>
        <p:grpSpPr bwMode="auto">
          <a:xfrm>
            <a:off x="7229067" y="5006975"/>
            <a:ext cx="1866900" cy="993775"/>
            <a:chOff x="3608" y="2696"/>
            <a:chExt cx="1176" cy="752"/>
          </a:xfrm>
        </p:grpSpPr>
        <p:sp>
          <p:nvSpPr>
            <p:cNvPr id="98" name="Text Box 48">
              <a:extLst>
                <a:ext uri="{FF2B5EF4-FFF2-40B4-BE49-F238E27FC236}">
                  <a16:creationId xmlns:a16="http://schemas.microsoft.com/office/drawing/2014/main" id="{AC8065EA-3A00-4DD9-845F-67BA1EC4D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0" y="2696"/>
              <a:ext cx="864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 u="sng">
                  <a:ea typeface="楷体_GB2312" pitchFamily="49" charset="-122"/>
                </a:rPr>
                <a:t>下跳沿</a:t>
              </a:r>
            </a:p>
          </p:txBody>
        </p:sp>
        <p:sp>
          <p:nvSpPr>
            <p:cNvPr id="99" name="Line 49">
              <a:extLst>
                <a:ext uri="{FF2B5EF4-FFF2-40B4-BE49-F238E27FC236}">
                  <a16:creationId xmlns:a16="http://schemas.microsoft.com/office/drawing/2014/main" id="{95E3C2C9-CF84-48A6-9F91-CDD773622B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8" y="2936"/>
              <a:ext cx="352" cy="512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81290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 autoUpdateAnimBg="0"/>
      <p:bldP spid="61" grpId="0" animBg="1" autoUpdateAnimBg="0"/>
      <p:bldP spid="62" grpId="0" autoUpdateAnimBg="0"/>
      <p:bldP spid="6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AE19CC4-A08C-49C3-97D6-6CA259534544}"/>
              </a:ext>
            </a:extLst>
          </p:cNvPr>
          <p:cNvGrpSpPr/>
          <p:nvPr/>
        </p:nvGrpSpPr>
        <p:grpSpPr>
          <a:xfrm>
            <a:off x="539552" y="1196752"/>
            <a:ext cx="8180388" cy="2672852"/>
            <a:chOff x="467544" y="1772816"/>
            <a:chExt cx="8180388" cy="2672852"/>
          </a:xfrm>
        </p:grpSpPr>
        <p:sp>
          <p:nvSpPr>
            <p:cNvPr id="3" name="Text Box 7">
              <a:extLst>
                <a:ext uri="{FF2B5EF4-FFF2-40B4-BE49-F238E27FC236}">
                  <a16:creationId xmlns:a16="http://schemas.microsoft.com/office/drawing/2014/main" id="{F23579F6-A398-45D3-8ACB-B67182172A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544" y="1772816"/>
              <a:ext cx="7162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2800" b="1" dirty="0">
                  <a:latin typeface="+mn-ea"/>
                  <a:ea typeface="+mn-ea"/>
                </a:rPr>
                <a:t>例1，用电平信号表示数</a:t>
              </a:r>
              <a:r>
                <a:rPr lang="zh-CN" altLang="en-US" sz="2800" b="1" dirty="0">
                  <a:latin typeface="+mn-ea"/>
                  <a:ea typeface="+mn-ea"/>
                </a:rPr>
                <a:t>字代码</a:t>
              </a:r>
              <a:r>
                <a:rPr kumimoji="0" lang="zh-CN" altLang="en-US" sz="2800" dirty="0">
                  <a:latin typeface="+mn-ea"/>
                  <a:ea typeface="+mn-ea"/>
                </a:rPr>
                <a:t> </a:t>
              </a:r>
            </a:p>
          </p:txBody>
        </p:sp>
        <p:sp>
          <p:nvSpPr>
            <p:cNvPr id="4" name="Text Box 8">
              <a:extLst>
                <a:ext uri="{FF2B5EF4-FFF2-40B4-BE49-F238E27FC236}">
                  <a16:creationId xmlns:a16="http://schemas.microsoft.com/office/drawing/2014/main" id="{A86F2C5E-126E-4B16-AFEC-FE219B7797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0944" y="2458616"/>
              <a:ext cx="23622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2000" b="1">
                  <a:solidFill>
                    <a:schemeClr val="folHlink"/>
                  </a:solidFill>
                  <a:latin typeface="+mn-ea"/>
                  <a:ea typeface="+mn-ea"/>
                </a:rPr>
                <a:t>高电平</a:t>
              </a:r>
              <a:r>
                <a:rPr kumimoji="0" lang="zh-CN" altLang="en-US" sz="2000">
                  <a:solidFill>
                    <a:schemeClr val="folHlink"/>
                  </a:solidFill>
                  <a:latin typeface="+mn-ea"/>
                  <a:ea typeface="+mn-ea"/>
                </a:rPr>
                <a:t> </a:t>
              </a:r>
            </a:p>
          </p:txBody>
        </p:sp>
        <p:sp>
          <p:nvSpPr>
            <p:cNvPr id="5" name="Text Box 10">
              <a:extLst>
                <a:ext uri="{FF2B5EF4-FFF2-40B4-BE49-F238E27FC236}">
                  <a16:creationId xmlns:a16="http://schemas.microsoft.com/office/drawing/2014/main" id="{8902A536-4256-49FC-B7AC-7A7C3234D4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6328" y="2569465"/>
              <a:ext cx="12192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2800" b="1">
                  <a:solidFill>
                    <a:schemeClr val="folHlink"/>
                  </a:solidFill>
                  <a:latin typeface="+mn-ea"/>
                  <a:ea typeface="+mn-ea"/>
                </a:rPr>
                <a:t>1</a:t>
              </a:r>
              <a:r>
                <a:rPr kumimoji="0" lang="zh-CN" altLang="en-US" sz="2800">
                  <a:solidFill>
                    <a:schemeClr val="folHlink"/>
                  </a:solidFill>
                  <a:latin typeface="+mn-ea"/>
                  <a:ea typeface="+mn-ea"/>
                </a:rPr>
                <a:t> </a:t>
              </a:r>
            </a:p>
          </p:txBody>
        </p:sp>
        <p:grpSp>
          <p:nvGrpSpPr>
            <p:cNvPr id="6" name="Group 19">
              <a:extLst>
                <a:ext uri="{FF2B5EF4-FFF2-40B4-BE49-F238E27FC236}">
                  <a16:creationId xmlns:a16="http://schemas.microsoft.com/office/drawing/2014/main" id="{37042829-2E65-49F4-A55F-01C02E3161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5944" y="2611016"/>
              <a:ext cx="2362200" cy="381000"/>
              <a:chOff x="1968" y="1824"/>
              <a:chExt cx="1488" cy="240"/>
            </a:xfrm>
          </p:grpSpPr>
          <p:sp>
            <p:nvSpPr>
              <p:cNvPr id="24" name="Line 13">
                <a:extLst>
                  <a:ext uri="{FF2B5EF4-FFF2-40B4-BE49-F238E27FC236}">
                    <a16:creationId xmlns:a16="http://schemas.microsoft.com/office/drawing/2014/main" id="{04BA6A99-B214-4AD7-A14A-856B2DE680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2064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+mn-ea"/>
                </a:endParaRPr>
              </a:p>
            </p:txBody>
          </p:sp>
          <p:sp>
            <p:nvSpPr>
              <p:cNvPr id="25" name="Line 14">
                <a:extLst>
                  <a:ext uri="{FF2B5EF4-FFF2-40B4-BE49-F238E27FC236}">
                    <a16:creationId xmlns:a16="http://schemas.microsoft.com/office/drawing/2014/main" id="{5B40D1D0-73B0-4AB3-BAAA-3503DCCC9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2" y="1824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+mn-ea"/>
                </a:endParaRPr>
              </a:p>
            </p:txBody>
          </p:sp>
          <p:sp>
            <p:nvSpPr>
              <p:cNvPr id="26" name="Line 15">
                <a:extLst>
                  <a:ext uri="{FF2B5EF4-FFF2-40B4-BE49-F238E27FC236}">
                    <a16:creationId xmlns:a16="http://schemas.microsoft.com/office/drawing/2014/main" id="{860712B8-E68B-465F-A5A3-B95891267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1824"/>
                <a:ext cx="12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+mn-ea"/>
                </a:endParaRPr>
              </a:p>
            </p:txBody>
          </p:sp>
          <p:sp>
            <p:nvSpPr>
              <p:cNvPr id="27" name="Line 16">
                <a:extLst>
                  <a:ext uri="{FF2B5EF4-FFF2-40B4-BE49-F238E27FC236}">
                    <a16:creationId xmlns:a16="http://schemas.microsoft.com/office/drawing/2014/main" id="{B8007C61-DD5D-4000-92CE-1AA19D5D6A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12" y="1824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+mn-ea"/>
                </a:endParaRPr>
              </a:p>
            </p:txBody>
          </p:sp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CB4C2B02-2C95-456D-BE5A-B9F1B181CD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2064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+mn-ea"/>
                </a:endParaRPr>
              </a:p>
            </p:txBody>
          </p:sp>
        </p:grpSp>
        <p:sp>
          <p:nvSpPr>
            <p:cNvPr id="7" name="Text Box 18">
              <a:extLst>
                <a:ext uri="{FF2B5EF4-FFF2-40B4-BE49-F238E27FC236}">
                  <a16:creationId xmlns:a16="http://schemas.microsoft.com/office/drawing/2014/main" id="{C3C382FB-EB98-47AE-A304-D12CAB7E04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0944" y="3144416"/>
              <a:ext cx="23622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2000" b="1">
                  <a:solidFill>
                    <a:schemeClr val="folHlink"/>
                  </a:solidFill>
                  <a:latin typeface="+mn-ea"/>
                  <a:ea typeface="+mn-ea"/>
                </a:rPr>
                <a:t>低电平</a:t>
              </a:r>
              <a:r>
                <a:rPr kumimoji="0" lang="zh-CN" altLang="en-US" sz="2000">
                  <a:solidFill>
                    <a:schemeClr val="folHlink"/>
                  </a:solidFill>
                  <a:latin typeface="+mn-ea"/>
                  <a:ea typeface="+mn-ea"/>
                </a:rPr>
                <a:t> </a:t>
              </a:r>
            </a:p>
          </p:txBody>
        </p:sp>
        <p:grpSp>
          <p:nvGrpSpPr>
            <p:cNvPr id="8" name="Group 20">
              <a:extLst>
                <a:ext uri="{FF2B5EF4-FFF2-40B4-BE49-F238E27FC236}">
                  <a16:creationId xmlns:a16="http://schemas.microsoft.com/office/drawing/2014/main" id="{AB4EC60A-6CF4-4B23-8548-10B2221970D7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905944" y="3296816"/>
              <a:ext cx="2362200" cy="381000"/>
              <a:chOff x="1968" y="1824"/>
              <a:chExt cx="1488" cy="240"/>
            </a:xfrm>
          </p:grpSpPr>
          <p:sp>
            <p:nvSpPr>
              <p:cNvPr id="19" name="Line 21">
                <a:extLst>
                  <a:ext uri="{FF2B5EF4-FFF2-40B4-BE49-F238E27FC236}">
                    <a16:creationId xmlns:a16="http://schemas.microsoft.com/office/drawing/2014/main" id="{E5CE85AB-F04C-4AB2-91FF-B0E7ADA85D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2064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+mn-ea"/>
                </a:endParaRPr>
              </a:p>
            </p:txBody>
          </p:sp>
          <p:sp>
            <p:nvSpPr>
              <p:cNvPr id="20" name="Line 22">
                <a:extLst>
                  <a:ext uri="{FF2B5EF4-FFF2-40B4-BE49-F238E27FC236}">
                    <a16:creationId xmlns:a16="http://schemas.microsoft.com/office/drawing/2014/main" id="{5AF16A00-6D44-4D74-80E4-58340D69A4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2" y="1824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+mn-ea"/>
                </a:endParaRPr>
              </a:p>
            </p:txBody>
          </p:sp>
          <p:sp>
            <p:nvSpPr>
              <p:cNvPr id="21" name="Line 23">
                <a:extLst>
                  <a:ext uri="{FF2B5EF4-FFF2-40B4-BE49-F238E27FC236}">
                    <a16:creationId xmlns:a16="http://schemas.microsoft.com/office/drawing/2014/main" id="{25F92583-2942-45FF-A242-37C7BDB986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1824"/>
                <a:ext cx="12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+mn-ea"/>
                </a:endParaRPr>
              </a:p>
            </p:txBody>
          </p:sp>
          <p:sp>
            <p:nvSpPr>
              <p:cNvPr id="22" name="Line 24">
                <a:extLst>
                  <a:ext uri="{FF2B5EF4-FFF2-40B4-BE49-F238E27FC236}">
                    <a16:creationId xmlns:a16="http://schemas.microsoft.com/office/drawing/2014/main" id="{AA644FB4-0621-43DB-9A5D-89F43AFBFF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12" y="1824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+mn-ea"/>
                </a:endParaRPr>
              </a:p>
            </p:txBody>
          </p:sp>
          <p:sp>
            <p:nvSpPr>
              <p:cNvPr id="23" name="Line 25">
                <a:extLst>
                  <a:ext uri="{FF2B5EF4-FFF2-40B4-BE49-F238E27FC236}">
                    <a16:creationId xmlns:a16="http://schemas.microsoft.com/office/drawing/2014/main" id="{BF04E84C-172A-4C1E-94F5-FA6DDBE52F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2064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+mn-ea"/>
                </a:endParaRPr>
              </a:p>
            </p:txBody>
          </p:sp>
        </p:grpSp>
        <p:grpSp>
          <p:nvGrpSpPr>
            <p:cNvPr id="9" name="Group 26">
              <a:extLst>
                <a:ext uri="{FF2B5EF4-FFF2-40B4-BE49-F238E27FC236}">
                  <a16:creationId xmlns:a16="http://schemas.microsoft.com/office/drawing/2014/main" id="{FE6505CD-9D76-42B8-A0AB-4BBFBA5AC5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5944" y="3982616"/>
              <a:ext cx="2362200" cy="381000"/>
              <a:chOff x="1968" y="1824"/>
              <a:chExt cx="1488" cy="240"/>
            </a:xfrm>
          </p:grpSpPr>
          <p:sp>
            <p:nvSpPr>
              <p:cNvPr id="14" name="Line 27">
                <a:extLst>
                  <a:ext uri="{FF2B5EF4-FFF2-40B4-BE49-F238E27FC236}">
                    <a16:creationId xmlns:a16="http://schemas.microsoft.com/office/drawing/2014/main" id="{51B695F9-D846-47C8-A829-6C2B6F5131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2064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+mn-ea"/>
                </a:endParaRPr>
              </a:p>
            </p:txBody>
          </p:sp>
          <p:sp>
            <p:nvSpPr>
              <p:cNvPr id="15" name="Line 28">
                <a:extLst>
                  <a:ext uri="{FF2B5EF4-FFF2-40B4-BE49-F238E27FC236}">
                    <a16:creationId xmlns:a16="http://schemas.microsoft.com/office/drawing/2014/main" id="{714672C4-2FEE-494D-960D-787640D887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2" y="1824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+mn-ea"/>
                </a:endParaRPr>
              </a:p>
            </p:txBody>
          </p:sp>
          <p:sp>
            <p:nvSpPr>
              <p:cNvPr id="16" name="Line 29">
                <a:extLst>
                  <a:ext uri="{FF2B5EF4-FFF2-40B4-BE49-F238E27FC236}">
                    <a16:creationId xmlns:a16="http://schemas.microsoft.com/office/drawing/2014/main" id="{B827AF89-EC89-4F19-88D2-1D136DC0A0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1824"/>
                <a:ext cx="12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+mn-ea"/>
                </a:endParaRPr>
              </a:p>
            </p:txBody>
          </p:sp>
          <p:sp>
            <p:nvSpPr>
              <p:cNvPr id="17" name="Line 30">
                <a:extLst>
                  <a:ext uri="{FF2B5EF4-FFF2-40B4-BE49-F238E27FC236}">
                    <a16:creationId xmlns:a16="http://schemas.microsoft.com/office/drawing/2014/main" id="{0E99F440-5610-4C58-8244-A90AC3FCD7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12" y="1824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+mn-ea"/>
                </a:endParaRPr>
              </a:p>
            </p:txBody>
          </p:sp>
          <p:sp>
            <p:nvSpPr>
              <p:cNvPr id="18" name="Line 31">
                <a:extLst>
                  <a:ext uri="{FF2B5EF4-FFF2-40B4-BE49-F238E27FC236}">
                    <a16:creationId xmlns:a16="http://schemas.microsoft.com/office/drawing/2014/main" id="{851495CD-6C1E-4F6A-8CFF-06D4FB20A3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2064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+mn-ea"/>
                </a:endParaRPr>
              </a:p>
            </p:txBody>
          </p:sp>
        </p:grpSp>
        <p:sp>
          <p:nvSpPr>
            <p:cNvPr id="10" name="Text Box 32">
              <a:extLst>
                <a:ext uri="{FF2B5EF4-FFF2-40B4-BE49-F238E27FC236}">
                  <a16:creationId xmlns:a16="http://schemas.microsoft.com/office/drawing/2014/main" id="{EA7DB9AC-F154-4FF6-98D7-D12C2EBE63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0944" y="3830216"/>
              <a:ext cx="23622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2000" b="1">
                  <a:solidFill>
                    <a:schemeClr val="folHlink"/>
                  </a:solidFill>
                  <a:latin typeface="+mn-ea"/>
                  <a:ea typeface="+mn-ea"/>
                </a:rPr>
                <a:t>高电平</a:t>
              </a:r>
              <a:r>
                <a:rPr kumimoji="0" lang="zh-CN" altLang="en-US" sz="2000">
                  <a:solidFill>
                    <a:schemeClr val="folHlink"/>
                  </a:solidFill>
                  <a:latin typeface="+mn-ea"/>
                  <a:ea typeface="+mn-ea"/>
                </a:rPr>
                <a:t> </a:t>
              </a:r>
            </a:p>
          </p:txBody>
        </p:sp>
        <p:sp>
          <p:nvSpPr>
            <p:cNvPr id="11" name="Text Box 33">
              <a:extLst>
                <a:ext uri="{FF2B5EF4-FFF2-40B4-BE49-F238E27FC236}">
                  <a16:creationId xmlns:a16="http://schemas.microsoft.com/office/drawing/2014/main" id="{FF1EC102-A4FA-4CE4-B945-0927838506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5440" y="3184261"/>
              <a:ext cx="12192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2800" b="1">
                  <a:solidFill>
                    <a:schemeClr val="folHlink"/>
                  </a:solidFill>
                  <a:latin typeface="+mn-ea"/>
                  <a:ea typeface="+mn-ea"/>
                </a:rPr>
                <a:t>0</a:t>
              </a:r>
              <a:r>
                <a:rPr kumimoji="0" lang="zh-CN" altLang="en-US" sz="2800">
                  <a:solidFill>
                    <a:schemeClr val="folHlink"/>
                  </a:solidFill>
                  <a:latin typeface="+mn-ea"/>
                  <a:ea typeface="+mn-ea"/>
                </a:rPr>
                <a:t> </a:t>
              </a:r>
            </a:p>
          </p:txBody>
        </p:sp>
        <p:sp>
          <p:nvSpPr>
            <p:cNvPr id="12" name="Text Box 34">
              <a:extLst>
                <a:ext uri="{FF2B5EF4-FFF2-40B4-BE49-F238E27FC236}">
                  <a16:creationId xmlns:a16="http://schemas.microsoft.com/office/drawing/2014/main" id="{55D1B9CF-ABC9-4900-852F-35577BF8E1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5440" y="3922448"/>
              <a:ext cx="12192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2800" b="1">
                  <a:solidFill>
                    <a:schemeClr val="folHlink"/>
                  </a:solidFill>
                  <a:latin typeface="+mn-ea"/>
                  <a:ea typeface="+mn-ea"/>
                </a:rPr>
                <a:t>1</a:t>
              </a:r>
              <a:r>
                <a:rPr kumimoji="0" lang="zh-CN" altLang="en-US" sz="2800">
                  <a:solidFill>
                    <a:schemeClr val="folHlink"/>
                  </a:solidFill>
                  <a:latin typeface="+mn-ea"/>
                  <a:ea typeface="+mn-ea"/>
                </a:rPr>
                <a:t> </a:t>
              </a:r>
            </a:p>
          </p:txBody>
        </p:sp>
        <p:sp>
          <p:nvSpPr>
            <p:cNvPr id="13" name="Text Box 63">
              <a:extLst>
                <a:ext uri="{FF2B5EF4-FFF2-40B4-BE49-F238E27FC236}">
                  <a16:creationId xmlns:a16="http://schemas.microsoft.com/office/drawing/2014/main" id="{2094322B-7F98-4906-AC9F-F921016703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14332" y="2708920"/>
              <a:ext cx="2133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b="1" dirty="0">
                  <a:latin typeface="+mn-ea"/>
                  <a:ea typeface="+mn-ea"/>
                </a:rPr>
                <a:t>实现并行操作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E498121-E409-4540-9C7C-90820616B0DA}"/>
              </a:ext>
            </a:extLst>
          </p:cNvPr>
          <p:cNvGrpSpPr/>
          <p:nvPr/>
        </p:nvGrpSpPr>
        <p:grpSpPr>
          <a:xfrm>
            <a:off x="539552" y="3965352"/>
            <a:ext cx="8207375" cy="1959035"/>
            <a:chOff x="467544" y="4541416"/>
            <a:chExt cx="8207375" cy="1959035"/>
          </a:xfrm>
        </p:grpSpPr>
        <p:sp>
          <p:nvSpPr>
            <p:cNvPr id="30" name="Text Box 35">
              <a:extLst>
                <a:ext uri="{FF2B5EF4-FFF2-40B4-BE49-F238E27FC236}">
                  <a16:creationId xmlns:a16="http://schemas.microsoft.com/office/drawing/2014/main" id="{74EFCA6F-1587-4588-BFDC-1FA5779E53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544" y="4541416"/>
              <a:ext cx="7162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2800" b="1" dirty="0">
                  <a:latin typeface="+mn-ea"/>
                  <a:ea typeface="+mn-ea"/>
                </a:rPr>
                <a:t>例2，用脉冲信号表示数</a:t>
              </a:r>
              <a:r>
                <a:rPr lang="zh-CN" altLang="en-US" sz="2800" b="1" dirty="0">
                  <a:latin typeface="+mn-ea"/>
                  <a:ea typeface="+mn-ea"/>
                </a:rPr>
                <a:t>字代码</a:t>
              </a:r>
              <a:r>
                <a:rPr kumimoji="0" lang="zh-CN" altLang="en-US" sz="2800" dirty="0">
                  <a:latin typeface="+mn-ea"/>
                  <a:ea typeface="+mn-ea"/>
                </a:rPr>
                <a:t> </a:t>
              </a:r>
            </a:p>
          </p:txBody>
        </p:sp>
        <p:sp>
          <p:nvSpPr>
            <p:cNvPr id="31" name="Line 45">
              <a:extLst>
                <a:ext uri="{FF2B5EF4-FFF2-40B4-BE49-F238E27FC236}">
                  <a16:creationId xmlns:a16="http://schemas.microsoft.com/office/drawing/2014/main" id="{A8778437-2D85-44A0-AB65-14A8F77A1F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01144" y="5336754"/>
              <a:ext cx="0" cy="33020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>
                <a:latin typeface="+mn-ea"/>
              </a:endParaRPr>
            </a:p>
          </p:txBody>
        </p:sp>
        <p:grpSp>
          <p:nvGrpSpPr>
            <p:cNvPr id="32" name="Group 61">
              <a:extLst>
                <a:ext uri="{FF2B5EF4-FFF2-40B4-BE49-F238E27FC236}">
                  <a16:creationId xmlns:a16="http://schemas.microsoft.com/office/drawing/2014/main" id="{1470400E-566F-4052-9858-5D6EB6AFD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2544" y="5636791"/>
              <a:ext cx="2971800" cy="381000"/>
              <a:chOff x="1632" y="3456"/>
              <a:chExt cx="1872" cy="240"/>
            </a:xfrm>
          </p:grpSpPr>
          <p:sp>
            <p:nvSpPr>
              <p:cNvPr id="43" name="Line 38">
                <a:extLst>
                  <a:ext uri="{FF2B5EF4-FFF2-40B4-BE49-F238E27FC236}">
                    <a16:creationId xmlns:a16="http://schemas.microsoft.com/office/drawing/2014/main" id="{AE6C2C11-7516-462B-A02C-F3FF69F349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3696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+mn-ea"/>
                </a:endParaRPr>
              </a:p>
            </p:txBody>
          </p:sp>
          <p:sp>
            <p:nvSpPr>
              <p:cNvPr id="44" name="Line 39">
                <a:extLst>
                  <a:ext uri="{FF2B5EF4-FFF2-40B4-BE49-F238E27FC236}">
                    <a16:creationId xmlns:a16="http://schemas.microsoft.com/office/drawing/2014/main" id="{DEA825CB-13CF-4A0A-817F-409BE491DB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6" y="345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+mn-ea"/>
                </a:endParaRPr>
              </a:p>
            </p:txBody>
          </p:sp>
          <p:sp>
            <p:nvSpPr>
              <p:cNvPr id="45" name="Line 40">
                <a:extLst>
                  <a:ext uri="{FF2B5EF4-FFF2-40B4-BE49-F238E27FC236}">
                    <a16:creationId xmlns:a16="http://schemas.microsoft.com/office/drawing/2014/main" id="{77C6AD36-E614-4E90-892B-2450FB5092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6" y="3456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+mn-ea"/>
                </a:endParaRPr>
              </a:p>
            </p:txBody>
          </p:sp>
          <p:sp>
            <p:nvSpPr>
              <p:cNvPr id="46" name="Line 41">
                <a:extLst>
                  <a:ext uri="{FF2B5EF4-FFF2-40B4-BE49-F238E27FC236}">
                    <a16:creationId xmlns:a16="http://schemas.microsoft.com/office/drawing/2014/main" id="{FE5DE505-B8A4-43D9-97A5-464255CA14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4" y="345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+mn-ea"/>
                </a:endParaRPr>
              </a:p>
            </p:txBody>
          </p:sp>
          <p:sp>
            <p:nvSpPr>
              <p:cNvPr id="47" name="Line 42">
                <a:extLst>
                  <a:ext uri="{FF2B5EF4-FFF2-40B4-BE49-F238E27FC236}">
                    <a16:creationId xmlns:a16="http://schemas.microsoft.com/office/drawing/2014/main" id="{EF022B25-DCC1-45D2-8AAA-CFF568775B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696"/>
                <a:ext cx="8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+mn-ea"/>
                </a:endParaRPr>
              </a:p>
            </p:txBody>
          </p:sp>
          <p:sp>
            <p:nvSpPr>
              <p:cNvPr id="48" name="Line 47">
                <a:extLst>
                  <a:ext uri="{FF2B5EF4-FFF2-40B4-BE49-F238E27FC236}">
                    <a16:creationId xmlns:a16="http://schemas.microsoft.com/office/drawing/2014/main" id="{C3817FD5-9EF2-4398-8BA8-4C1693B82A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" y="345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+mn-ea"/>
                </a:endParaRPr>
              </a:p>
            </p:txBody>
          </p:sp>
          <p:sp>
            <p:nvSpPr>
              <p:cNvPr id="49" name="Line 48">
                <a:extLst>
                  <a:ext uri="{FF2B5EF4-FFF2-40B4-BE49-F238E27FC236}">
                    <a16:creationId xmlns:a16="http://schemas.microsoft.com/office/drawing/2014/main" id="{3B1BB966-8909-48D7-B2F2-F9162D55BF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6" y="3696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+mn-ea"/>
                </a:endParaRPr>
              </a:p>
            </p:txBody>
          </p:sp>
          <p:sp>
            <p:nvSpPr>
              <p:cNvPr id="50" name="Line 49">
                <a:extLst>
                  <a:ext uri="{FF2B5EF4-FFF2-40B4-BE49-F238E27FC236}">
                    <a16:creationId xmlns:a16="http://schemas.microsoft.com/office/drawing/2014/main" id="{1D1F3DAE-FF5D-41F9-8CE7-65D6ED6A7F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3456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+mn-ea"/>
                </a:endParaRPr>
              </a:p>
            </p:txBody>
          </p:sp>
          <p:sp>
            <p:nvSpPr>
              <p:cNvPr id="51" name="Line 50">
                <a:extLst>
                  <a:ext uri="{FF2B5EF4-FFF2-40B4-BE49-F238E27FC236}">
                    <a16:creationId xmlns:a16="http://schemas.microsoft.com/office/drawing/2014/main" id="{A3E9E346-6C13-48EA-8CCD-BD7C985070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6" y="345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>
                  <a:latin typeface="+mn-ea"/>
                </a:endParaRPr>
              </a:p>
            </p:txBody>
          </p:sp>
        </p:grpSp>
        <p:sp>
          <p:nvSpPr>
            <p:cNvPr id="33" name="Text Box 53">
              <a:extLst>
                <a:ext uri="{FF2B5EF4-FFF2-40B4-BE49-F238E27FC236}">
                  <a16:creationId xmlns:a16="http://schemas.microsoft.com/office/drawing/2014/main" id="{AD160648-33C3-4E68-BE82-C84C10B783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9857" y="6100341"/>
              <a:ext cx="14478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2000" b="1">
                  <a:solidFill>
                    <a:srgbClr val="0000FF"/>
                  </a:solidFill>
                  <a:latin typeface="+mn-ea"/>
                  <a:ea typeface="+mn-ea"/>
                </a:rPr>
                <a:t>有脉冲</a:t>
              </a:r>
            </a:p>
          </p:txBody>
        </p:sp>
        <p:sp>
          <p:nvSpPr>
            <p:cNvPr id="34" name="Text Box 54">
              <a:extLst>
                <a:ext uri="{FF2B5EF4-FFF2-40B4-BE49-F238E27FC236}">
                  <a16:creationId xmlns:a16="http://schemas.microsoft.com/office/drawing/2014/main" id="{E9A10A67-E49B-4F5A-B69C-977C2EBC5B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9344" y="6100341"/>
              <a:ext cx="14478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2000" b="1">
                  <a:solidFill>
                    <a:schemeClr val="tx2"/>
                  </a:solidFill>
                  <a:latin typeface="+mn-ea"/>
                  <a:ea typeface="+mn-ea"/>
                </a:rPr>
                <a:t>无脉冲</a:t>
              </a:r>
            </a:p>
          </p:txBody>
        </p:sp>
        <p:sp>
          <p:nvSpPr>
            <p:cNvPr id="35" name="Text Box 55">
              <a:extLst>
                <a:ext uri="{FF2B5EF4-FFF2-40B4-BE49-F238E27FC236}">
                  <a16:creationId xmlns:a16="http://schemas.microsoft.com/office/drawing/2014/main" id="{D99C24C2-3092-4EE3-BBE0-4ED37269FD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5182" y="6100341"/>
              <a:ext cx="14478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sz="2000" b="1">
                  <a:solidFill>
                    <a:srgbClr val="0000FF"/>
                  </a:solidFill>
                  <a:latin typeface="+mn-ea"/>
                  <a:ea typeface="+mn-ea"/>
                </a:rPr>
                <a:t>有脉冲</a:t>
              </a:r>
            </a:p>
          </p:txBody>
        </p:sp>
        <p:sp>
          <p:nvSpPr>
            <p:cNvPr id="36" name="Line 56">
              <a:extLst>
                <a:ext uri="{FF2B5EF4-FFF2-40B4-BE49-F238E27FC236}">
                  <a16:creationId xmlns:a16="http://schemas.microsoft.com/office/drawing/2014/main" id="{AA0D9E17-3D0E-475A-BEBD-BFD16A291B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61582" y="5379616"/>
              <a:ext cx="0" cy="64770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>
                <a:latin typeface="+mn-ea"/>
              </a:endParaRPr>
            </a:p>
          </p:txBody>
        </p:sp>
        <p:sp>
          <p:nvSpPr>
            <p:cNvPr id="37" name="Line 57">
              <a:extLst>
                <a:ext uri="{FF2B5EF4-FFF2-40B4-BE49-F238E27FC236}">
                  <a16:creationId xmlns:a16="http://schemas.microsoft.com/office/drawing/2014/main" id="{89EC3CA1-B786-4892-B2D2-68DB681F89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9944" y="5351041"/>
              <a:ext cx="0" cy="604838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>
                <a:latin typeface="+mn-ea"/>
              </a:endParaRPr>
            </a:p>
          </p:txBody>
        </p:sp>
        <p:sp>
          <p:nvSpPr>
            <p:cNvPr id="38" name="Text Box 58">
              <a:extLst>
                <a:ext uri="{FF2B5EF4-FFF2-40B4-BE49-F238E27FC236}">
                  <a16:creationId xmlns:a16="http://schemas.microsoft.com/office/drawing/2014/main" id="{06CE1E1C-79CA-42A0-ACB5-BB647D64E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4344" y="5179591"/>
              <a:ext cx="685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0" lang="zh-CN" altLang="en-US" sz="2800" b="1">
                  <a:solidFill>
                    <a:schemeClr val="tx2"/>
                  </a:solidFill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39" name="Text Box 59">
              <a:extLst>
                <a:ext uri="{FF2B5EF4-FFF2-40B4-BE49-F238E27FC236}">
                  <a16:creationId xmlns:a16="http://schemas.microsoft.com/office/drawing/2014/main" id="{5F8C89FC-0469-4200-A638-5C3E722B5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1582" y="5179591"/>
              <a:ext cx="685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0" lang="zh-CN" altLang="en-US" sz="2800" b="1">
                  <a:solidFill>
                    <a:schemeClr val="tx2"/>
                  </a:solidFill>
                  <a:latin typeface="+mn-ea"/>
                  <a:ea typeface="+mn-ea"/>
                </a:rPr>
                <a:t>0</a:t>
              </a:r>
            </a:p>
          </p:txBody>
        </p:sp>
        <p:sp>
          <p:nvSpPr>
            <p:cNvPr id="40" name="Text Box 60">
              <a:extLst>
                <a:ext uri="{FF2B5EF4-FFF2-40B4-BE49-F238E27FC236}">
                  <a16:creationId xmlns:a16="http://schemas.microsoft.com/office/drawing/2014/main" id="{EF3BA899-2DF8-468C-97B6-036469DB43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1544" y="5179591"/>
              <a:ext cx="685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0" lang="zh-CN" altLang="en-US" sz="2800" b="1">
                  <a:solidFill>
                    <a:schemeClr val="tx2"/>
                  </a:solidFill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41" name="Text Box 64">
              <a:extLst>
                <a:ext uri="{FF2B5EF4-FFF2-40B4-BE49-F238E27FC236}">
                  <a16:creationId xmlns:a16="http://schemas.microsoft.com/office/drawing/2014/main" id="{01D0EFC3-7807-465D-A219-234A1B24A9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1319" y="5419304"/>
              <a:ext cx="2133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zh-CN" altLang="en-US" b="1">
                  <a:latin typeface="+mn-ea"/>
                  <a:ea typeface="+mn-ea"/>
                </a:rPr>
                <a:t>实现串行操作</a:t>
              </a:r>
            </a:p>
          </p:txBody>
        </p:sp>
        <p:sp>
          <p:nvSpPr>
            <p:cNvPr id="42" name="Line 57">
              <a:extLst>
                <a:ext uri="{FF2B5EF4-FFF2-40B4-BE49-F238E27FC236}">
                  <a16:creationId xmlns:a16="http://schemas.microsoft.com/office/drawing/2014/main" id="{026373EA-D05D-4089-8580-839CB17B5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33232" y="5351041"/>
              <a:ext cx="0" cy="67627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>
                <a:latin typeface="+mn-ea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9DC0397B-4D0A-429D-AF38-34EFE42F3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689" y="2588393"/>
            <a:ext cx="1632147" cy="132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4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7584" y="1181651"/>
            <a:ext cx="6840760" cy="1949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1.  </a:t>
            </a:r>
            <a:r>
              <a:rPr lang="zh-CN" altLang="en-US" sz="2800" b="1">
                <a:latin typeface="Times New Roman" pitchFamily="18" charset="0"/>
                <a:cs typeface="Times New Roman" pitchFamily="18" charset="0"/>
              </a:rPr>
              <a:t>编制程序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；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2.  </a:t>
            </a:r>
            <a:r>
              <a:rPr lang="zh-CN" altLang="zh-CN" sz="2800" b="1">
                <a:latin typeface="Times New Roman" pitchFamily="18" charset="0"/>
                <a:cs typeface="Times New Roman" pitchFamily="18" charset="0"/>
              </a:rPr>
              <a:t>存储</a:t>
            </a:r>
            <a:r>
              <a:rPr lang="zh-CN" altLang="zh-CN" sz="2800" b="1" dirty="0">
                <a:latin typeface="Times New Roman" pitchFamily="18" charset="0"/>
                <a:cs typeface="Times New Roman" pitchFamily="18" charset="0"/>
              </a:rPr>
              <a:t>程序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zh-CN" sz="28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3.  </a:t>
            </a:r>
            <a:r>
              <a:rPr lang="zh-CN" altLang="en-US" sz="2800" b="1">
                <a:latin typeface="Times New Roman" pitchFamily="18" charset="0"/>
                <a:cs typeface="Times New Roman" pitchFamily="18" charset="0"/>
              </a:rPr>
              <a:t>自动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、连续地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执行</a:t>
            </a:r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程序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189819" y="3841884"/>
            <a:ext cx="1642372" cy="523220"/>
            <a:chOff x="379644" y="4149080"/>
            <a:chExt cx="1642372" cy="523220"/>
          </a:xfrm>
        </p:grpSpPr>
        <p:sp>
          <p:nvSpPr>
            <p:cNvPr id="44" name="TextBox 43"/>
            <p:cNvSpPr txBox="1"/>
            <p:nvPr/>
          </p:nvSpPr>
          <p:spPr>
            <a:xfrm>
              <a:off x="379644" y="4149080"/>
              <a:ext cx="663964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PC</a:t>
              </a:r>
              <a:endParaRPr lang="zh-CN" alt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右箭头 46"/>
            <p:cNvSpPr/>
            <p:nvPr/>
          </p:nvSpPr>
          <p:spPr>
            <a:xfrm>
              <a:off x="1043608" y="4333205"/>
              <a:ext cx="978408" cy="14401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187624" y="4221088"/>
            <a:ext cx="1642372" cy="523220"/>
            <a:chOff x="379644" y="4149080"/>
            <a:chExt cx="1642372" cy="523220"/>
          </a:xfrm>
        </p:grpSpPr>
        <p:sp>
          <p:nvSpPr>
            <p:cNvPr id="50" name="TextBox 49"/>
            <p:cNvSpPr txBox="1"/>
            <p:nvPr/>
          </p:nvSpPr>
          <p:spPr>
            <a:xfrm>
              <a:off x="379644" y="4149080"/>
              <a:ext cx="663964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PC</a:t>
              </a:r>
              <a:endParaRPr lang="zh-CN" alt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右箭头 50"/>
            <p:cNvSpPr/>
            <p:nvPr/>
          </p:nvSpPr>
          <p:spPr>
            <a:xfrm>
              <a:off x="1043608" y="4333205"/>
              <a:ext cx="978408" cy="14401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915816" y="3573016"/>
            <a:ext cx="2668188" cy="2880320"/>
            <a:chOff x="4139952" y="1412776"/>
            <a:chExt cx="2468074" cy="2880320"/>
          </a:xfrm>
        </p:grpSpPr>
        <p:sp>
          <p:nvSpPr>
            <p:cNvPr id="28" name="矩形 27"/>
            <p:cNvSpPr/>
            <p:nvPr/>
          </p:nvSpPr>
          <p:spPr>
            <a:xfrm>
              <a:off x="5738530" y="1412776"/>
              <a:ext cx="86949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738530" y="1772816"/>
              <a:ext cx="86949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  <a:r>
                <a:rPr lang="en-US" altLang="zh-CN" sz="1800">
                  <a:solidFill>
                    <a:schemeClr val="tx1"/>
                  </a:solidFill>
                </a:rPr>
                <a:t>000H</a:t>
              </a:r>
              <a:endParaRPr lang="zh-CN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738530" y="2132856"/>
              <a:ext cx="86949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  <a:r>
                <a:rPr lang="en-US" altLang="zh-CN" sz="1800" dirty="0">
                  <a:solidFill>
                    <a:schemeClr val="tx1"/>
                  </a:solidFill>
                </a:rPr>
                <a:t>001H</a:t>
              </a:r>
              <a:endParaRPr lang="zh-CN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738530" y="2492896"/>
              <a:ext cx="86949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738530" y="2852936"/>
              <a:ext cx="86949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738530" y="3212976"/>
              <a:ext cx="86949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738530" y="3573016"/>
              <a:ext cx="86949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738530" y="3933056"/>
              <a:ext cx="86949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139952" y="1412776"/>
              <a:ext cx="1656184" cy="3600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</a:rPr>
                <a:t>程序空间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4139952" y="1772816"/>
              <a:ext cx="1656184" cy="3600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</a:rPr>
                <a:t>指令</a:t>
              </a:r>
              <a:r>
                <a:rPr lang="en-US" altLang="zh-CN" sz="2000" b="1" dirty="0">
                  <a:solidFill>
                    <a:schemeClr val="tx1"/>
                  </a:solidFill>
                </a:rPr>
                <a:t>1</a:t>
              </a:r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139952" y="2132856"/>
              <a:ext cx="1656184" cy="3600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</a:rPr>
                <a:t>指令</a:t>
              </a:r>
              <a:r>
                <a:rPr lang="en-US" altLang="zh-CN" sz="2000" b="1" dirty="0">
                  <a:solidFill>
                    <a:schemeClr val="tx1"/>
                  </a:solidFill>
                </a:rPr>
                <a:t>2</a:t>
              </a:r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4139952" y="2492896"/>
              <a:ext cx="1656184" cy="3600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</a:rPr>
                <a:t>指令</a:t>
              </a:r>
              <a:r>
                <a:rPr lang="en-US" altLang="zh-CN" sz="2000" b="1" dirty="0">
                  <a:solidFill>
                    <a:schemeClr val="tx1"/>
                  </a:solidFill>
                </a:rPr>
                <a:t>3</a:t>
              </a:r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139952" y="2852936"/>
              <a:ext cx="1656184" cy="3600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….</a:t>
              </a:r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139952" y="3212976"/>
              <a:ext cx="1656184" cy="3600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139952" y="3573016"/>
              <a:ext cx="1656184" cy="3600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4139952" y="3933056"/>
              <a:ext cx="1656184" cy="3600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5504212" y="3573016"/>
            <a:ext cx="2668188" cy="2880320"/>
            <a:chOff x="4139952" y="1412776"/>
            <a:chExt cx="2468074" cy="2880320"/>
          </a:xfrm>
        </p:grpSpPr>
        <p:sp>
          <p:nvSpPr>
            <p:cNvPr id="68" name="矩形 67"/>
            <p:cNvSpPr/>
            <p:nvPr/>
          </p:nvSpPr>
          <p:spPr>
            <a:xfrm>
              <a:off x="5738530" y="1412776"/>
              <a:ext cx="86949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5738530" y="1772816"/>
              <a:ext cx="86949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8</a:t>
              </a:r>
              <a:r>
                <a:rPr lang="en-US" altLang="zh-CN" sz="1800">
                  <a:solidFill>
                    <a:schemeClr val="tx1"/>
                  </a:solidFill>
                </a:rPr>
                <a:t>000H</a:t>
              </a: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5738530" y="2132856"/>
              <a:ext cx="86949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8</a:t>
              </a:r>
              <a:r>
                <a:rPr lang="en-US" altLang="zh-CN" sz="1800">
                  <a:solidFill>
                    <a:schemeClr val="tx1"/>
                  </a:solidFill>
                </a:rPr>
                <a:t>001H</a:t>
              </a: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5738530" y="2492896"/>
              <a:ext cx="86949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8</a:t>
              </a:r>
              <a:r>
                <a:rPr lang="en-US" altLang="zh-CN" sz="1800" dirty="0">
                  <a:solidFill>
                    <a:schemeClr val="tx1"/>
                  </a:solidFill>
                </a:rPr>
                <a:t>002H</a:t>
              </a:r>
              <a:endParaRPr lang="zh-CN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5738530" y="2852936"/>
              <a:ext cx="86949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5738530" y="3212976"/>
              <a:ext cx="86949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4139952" y="1412776"/>
              <a:ext cx="1656184" cy="3600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rgbClr val="0000FF"/>
                  </a:solidFill>
                </a:rPr>
                <a:t>数据空间</a:t>
              </a:r>
            </a:p>
          </p:txBody>
        </p:sp>
        <p:sp>
          <p:nvSpPr>
            <p:cNvPr id="77" name="矩形 76"/>
            <p:cNvSpPr/>
            <p:nvPr/>
          </p:nvSpPr>
          <p:spPr>
            <a:xfrm>
              <a:off x="4139952" y="1772816"/>
              <a:ext cx="1656184" cy="3600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tx1"/>
                  </a:solidFill>
                </a:rPr>
                <a:t>数据</a:t>
              </a:r>
              <a:r>
                <a:rPr lang="en-US" altLang="zh-CN" sz="2000" b="1">
                  <a:solidFill>
                    <a:schemeClr val="tx1"/>
                  </a:solidFill>
                </a:rPr>
                <a:t>1</a:t>
              </a:r>
              <a:endParaRPr lang="zh-CN" altLang="en-US" sz="2000" b="1">
                <a:solidFill>
                  <a:schemeClr val="tx1"/>
                </a:solidFill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4139952" y="2132856"/>
              <a:ext cx="1656184" cy="3600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tx1"/>
                  </a:solidFill>
                </a:rPr>
                <a:t>数据</a:t>
              </a:r>
              <a:r>
                <a:rPr lang="en-US" altLang="zh-CN" sz="2000" b="1">
                  <a:solidFill>
                    <a:schemeClr val="tx1"/>
                  </a:solidFill>
                </a:rPr>
                <a:t>2</a:t>
              </a:r>
              <a:endParaRPr lang="zh-CN" altLang="en-US" sz="2000" b="1">
                <a:solidFill>
                  <a:schemeClr val="tx1"/>
                </a:solidFill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4139952" y="2492896"/>
              <a:ext cx="1656184" cy="3600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rgbClr val="FF0000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4139952" y="2852936"/>
              <a:ext cx="1656184" cy="3600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>
                  <a:solidFill>
                    <a:schemeClr val="tx1"/>
                  </a:solidFill>
                </a:rPr>
                <a:t>….</a:t>
              </a:r>
              <a:endParaRPr lang="zh-CN" altLang="en-US" sz="2000" b="1">
                <a:solidFill>
                  <a:schemeClr val="tx1"/>
                </a:solidFill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4139952" y="3212976"/>
              <a:ext cx="1656184" cy="3600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rgbClr val="FF0000"/>
                </a:solidFill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4139952" y="3573016"/>
              <a:ext cx="1656184" cy="3600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2"/>
                </a:solidFill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4139952" y="3933056"/>
              <a:ext cx="1656184" cy="3600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02E2F66-E857-4C7F-BB92-FFD73CADEFDB}"/>
              </a:ext>
            </a:extLst>
          </p:cNvPr>
          <p:cNvGrpSpPr/>
          <p:nvPr/>
        </p:nvGrpSpPr>
        <p:grpSpPr>
          <a:xfrm>
            <a:off x="804777" y="2917"/>
            <a:ext cx="5904656" cy="839639"/>
            <a:chOff x="1044403" y="189434"/>
            <a:chExt cx="5904656" cy="839639"/>
          </a:xfrm>
        </p:grpSpPr>
        <p:sp>
          <p:nvSpPr>
            <p:cNvPr id="46" name="六边形 45">
              <a:extLst>
                <a:ext uri="{FF2B5EF4-FFF2-40B4-BE49-F238E27FC236}">
                  <a16:creationId xmlns:a16="http://schemas.microsoft.com/office/drawing/2014/main" id="{6039706F-A08A-4B85-A0D3-DB760A43C346}"/>
                </a:ext>
              </a:extLst>
            </p:cNvPr>
            <p:cNvSpPr/>
            <p:nvPr/>
          </p:nvSpPr>
          <p:spPr>
            <a:xfrm>
              <a:off x="1336676" y="283390"/>
              <a:ext cx="5610037" cy="649825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5000"/>
                    <a:lumOff val="1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>
              <a:gradFill>
                <a:gsLst>
                  <a:gs pos="0">
                    <a:schemeClr val="bg1">
                      <a:lumMod val="71000"/>
                      <a:lumOff val="29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0"/>
              </a:gradFill>
            </a:ln>
            <a:effectLst>
              <a:outerShdw blurRad="482600" dist="241300" dir="2700000" algn="tl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A6884553-48E9-4534-9D23-46FD2EEFFDC3}"/>
                </a:ext>
              </a:extLst>
            </p:cNvPr>
            <p:cNvGrpSpPr/>
            <p:nvPr/>
          </p:nvGrpSpPr>
          <p:grpSpPr>
            <a:xfrm>
              <a:off x="1044403" y="189434"/>
              <a:ext cx="864096" cy="839639"/>
              <a:chOff x="304800" y="673100"/>
              <a:chExt cx="4000500" cy="4000500"/>
            </a:xfrm>
            <a:effectLst>
              <a:outerShdw blurRad="444500" dist="254000" dir="684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7" name="同心圆 215">
                <a:extLst>
                  <a:ext uri="{FF2B5EF4-FFF2-40B4-BE49-F238E27FC236}">
                    <a16:creationId xmlns:a16="http://schemas.microsoft.com/office/drawing/2014/main" id="{92C214E2-6F88-4FDA-8711-4EB909CDBB82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B7608852-EF26-48ED-823D-F510F8E619C3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EFACD14-47B3-4739-8AFB-C7B22A9C2632}"/>
                </a:ext>
              </a:extLst>
            </p:cNvPr>
            <p:cNvSpPr/>
            <p:nvPr/>
          </p:nvSpPr>
          <p:spPr>
            <a:xfrm>
              <a:off x="2064503" y="352699"/>
              <a:ext cx="4884556" cy="523244"/>
            </a:xfrm>
            <a:prstGeom prst="rect">
              <a:avLst/>
            </a:prstGeom>
          </p:spPr>
          <p:txBody>
            <a:bodyPr wrap="square" lIns="91466" tIns="45732" rIns="91466" bIns="45732">
              <a:spAutoFit/>
            </a:bodyPr>
            <a:lstStyle/>
            <a:p>
              <a:r>
                <a:rPr lang="en-US" altLang="zh-CN" sz="28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1.1.3  </a:t>
              </a:r>
              <a:r>
                <a:rPr lang="zh-CN" altLang="en-US" sz="28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存储程序的工作方式</a:t>
              </a:r>
              <a:endPara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9F4DEA8A-A1E6-4D48-9745-DF7B16FBF305}"/>
                </a:ext>
              </a:extLst>
            </p:cNvPr>
            <p:cNvGrpSpPr/>
            <p:nvPr/>
          </p:nvGrpSpPr>
          <p:grpSpPr>
            <a:xfrm>
              <a:off x="1260426" y="363943"/>
              <a:ext cx="449306" cy="473563"/>
              <a:chOff x="304800" y="673100"/>
              <a:chExt cx="4000500" cy="4000500"/>
            </a:xfrm>
            <a:effectLst>
              <a:outerShdw blurRad="444500" dist="254000" dir="684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5" name="同心圆 220">
                <a:extLst>
                  <a:ext uri="{FF2B5EF4-FFF2-40B4-BE49-F238E27FC236}">
                    <a16:creationId xmlns:a16="http://schemas.microsoft.com/office/drawing/2014/main" id="{C121F08E-6D2C-43FE-90A0-C51545A4EFF8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A0BC2AD0-A9D5-47D6-860F-D8512B0E00C1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36167" y="1033572"/>
            <a:ext cx="63161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kern="0" dirty="0"/>
              <a:t>计算机系统由硬件系统和软件系统组成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2012925" y="5930205"/>
            <a:ext cx="7023571" cy="736600"/>
            <a:chOff x="1907704" y="5930205"/>
            <a:chExt cx="7023571" cy="736600"/>
          </a:xfrm>
        </p:grpSpPr>
        <p:sp>
          <p:nvSpPr>
            <p:cNvPr id="4" name="Text Box 10"/>
            <p:cNvSpPr txBox="1">
              <a:spLocks noChangeArrowheads="1"/>
            </p:cNvSpPr>
            <p:nvPr/>
          </p:nvSpPr>
          <p:spPr bwMode="auto">
            <a:xfrm>
              <a:off x="1907704" y="6093296"/>
              <a:ext cx="4271962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20000"/>
                </a:spcBef>
              </a:pPr>
              <a:r>
                <a:rPr lang="zh-CN" altLang="en-US" sz="2800" dirty="0">
                  <a:latin typeface="宋体" charset="-122"/>
                </a:rPr>
                <a:t>冯</a:t>
              </a:r>
              <a:r>
                <a:rPr lang="zh-CN" altLang="en-US" sz="2800" dirty="0"/>
                <a:t>·</a:t>
              </a:r>
              <a:r>
                <a:rPr lang="zh-CN" altLang="en-US" sz="2800" dirty="0">
                  <a:latin typeface="宋体" charset="-122"/>
                </a:rPr>
                <a:t>诺依曼计算机硬件框图</a:t>
              </a:r>
            </a:p>
          </p:txBody>
        </p:sp>
        <p:sp>
          <p:nvSpPr>
            <p:cNvPr id="26" name="Line 33"/>
            <p:cNvSpPr>
              <a:spLocks noChangeShapeType="1"/>
            </p:cNvSpPr>
            <p:nvPr/>
          </p:nvSpPr>
          <p:spPr bwMode="auto">
            <a:xfrm>
              <a:off x="6877050" y="6090542"/>
              <a:ext cx="5746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Rectangle 34"/>
            <p:cNvSpPr>
              <a:spLocks noChangeArrowheads="1"/>
            </p:cNvSpPr>
            <p:nvPr/>
          </p:nvSpPr>
          <p:spPr bwMode="auto">
            <a:xfrm>
              <a:off x="7524750" y="5930205"/>
              <a:ext cx="14065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>
                  <a:latin typeface="宋体" charset="-122"/>
                </a:rPr>
                <a:t>控制</a:t>
              </a:r>
              <a:r>
                <a:rPr lang="en-US" altLang="zh-CN" sz="2000">
                  <a:latin typeface="宋体" charset="-122"/>
                </a:rPr>
                <a:t>/</a:t>
              </a:r>
              <a:r>
                <a:rPr lang="zh-CN" altLang="en-US" sz="2000">
                  <a:latin typeface="宋体" charset="-122"/>
                </a:rPr>
                <a:t>反馈线</a:t>
              </a:r>
            </a:p>
          </p:txBody>
        </p:sp>
        <p:sp>
          <p:nvSpPr>
            <p:cNvPr id="28" name="Line 35"/>
            <p:cNvSpPr>
              <a:spLocks noChangeShapeType="1"/>
            </p:cNvSpPr>
            <p:nvPr/>
          </p:nvSpPr>
          <p:spPr bwMode="auto">
            <a:xfrm>
              <a:off x="6877050" y="6522342"/>
              <a:ext cx="5746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Rectangle 36"/>
            <p:cNvSpPr>
              <a:spLocks noChangeArrowheads="1"/>
            </p:cNvSpPr>
            <p:nvPr/>
          </p:nvSpPr>
          <p:spPr bwMode="auto">
            <a:xfrm>
              <a:off x="7524750" y="6362005"/>
              <a:ext cx="76676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>
                  <a:latin typeface="宋体" charset="-122"/>
                </a:rPr>
                <a:t>数据线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54694" y="2040830"/>
            <a:ext cx="7805738" cy="3509962"/>
            <a:chOff x="457200" y="2040830"/>
            <a:chExt cx="7805738" cy="3509962"/>
          </a:xfrm>
        </p:grpSpPr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3870325" y="2040830"/>
              <a:ext cx="1260475" cy="67627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kumimoji="0" lang="zh-CN" altLang="en-US" sz="2000"/>
            </a:p>
          </p:txBody>
        </p:sp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3962400" y="2137667"/>
              <a:ext cx="1071563" cy="427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1" hangingPunct="1">
                <a:spcBef>
                  <a:spcPct val="20000"/>
                </a:spcBef>
              </a:pPr>
              <a:r>
                <a:rPr lang="zh-CN" altLang="en-US" sz="2800">
                  <a:latin typeface="宋体" charset="-122"/>
                </a:rPr>
                <a:t>存储器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1314450" y="3409255"/>
              <a:ext cx="1512888" cy="6731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kumimoji="0" lang="zh-CN" altLang="en-US" sz="2000"/>
            </a:p>
          </p:txBody>
        </p:sp>
        <p:sp>
          <p:nvSpPr>
            <p:cNvPr id="8" name="Rectangle 15"/>
            <p:cNvSpPr>
              <a:spLocks noChangeArrowheads="1"/>
            </p:cNvSpPr>
            <p:nvPr/>
          </p:nvSpPr>
          <p:spPr bwMode="auto">
            <a:xfrm>
              <a:off x="1368425" y="3510855"/>
              <a:ext cx="1428750" cy="427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1" hangingPunct="1">
                <a:spcBef>
                  <a:spcPct val="20000"/>
                </a:spcBef>
              </a:pPr>
              <a:r>
                <a:rPr lang="zh-CN" altLang="en-US" sz="2800">
                  <a:latin typeface="宋体" charset="-122"/>
                </a:rPr>
                <a:t>输入设备</a:t>
              </a:r>
            </a:p>
          </p:txBody>
        </p:sp>
        <p:sp>
          <p:nvSpPr>
            <p:cNvPr id="9" name="Rectangle 16"/>
            <p:cNvSpPr>
              <a:spLocks noChangeArrowheads="1"/>
            </p:cNvSpPr>
            <p:nvPr/>
          </p:nvSpPr>
          <p:spPr bwMode="auto">
            <a:xfrm>
              <a:off x="3849688" y="3409255"/>
              <a:ext cx="1262062" cy="6731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kumimoji="0" lang="zh-CN" altLang="en-US" sz="2000"/>
            </a:p>
          </p:txBody>
        </p:sp>
        <p:sp>
          <p:nvSpPr>
            <p:cNvPr id="10" name="Rectangle 17"/>
            <p:cNvSpPr>
              <a:spLocks noChangeArrowheads="1"/>
            </p:cNvSpPr>
            <p:nvPr/>
          </p:nvSpPr>
          <p:spPr bwMode="auto">
            <a:xfrm>
              <a:off x="3962400" y="3510855"/>
              <a:ext cx="1071563" cy="427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1" hangingPunct="1">
                <a:spcBef>
                  <a:spcPct val="20000"/>
                </a:spcBef>
              </a:pPr>
              <a:r>
                <a:rPr lang="zh-CN" altLang="en-US" sz="2800">
                  <a:latin typeface="宋体" charset="-122"/>
                </a:rPr>
                <a:t>运算器</a:t>
              </a:r>
            </a:p>
          </p:txBody>
        </p:sp>
        <p:sp>
          <p:nvSpPr>
            <p:cNvPr id="11" name="Rectangle 18"/>
            <p:cNvSpPr>
              <a:spLocks noChangeArrowheads="1"/>
            </p:cNvSpPr>
            <p:nvPr/>
          </p:nvSpPr>
          <p:spPr bwMode="auto">
            <a:xfrm>
              <a:off x="3830638" y="4874517"/>
              <a:ext cx="1260475" cy="67627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kumimoji="0" lang="zh-CN" altLang="en-US" sz="2000"/>
            </a:p>
          </p:txBody>
        </p:sp>
        <p:sp>
          <p:nvSpPr>
            <p:cNvPr id="12" name="Rectangle 19"/>
            <p:cNvSpPr>
              <a:spLocks noChangeArrowheads="1"/>
            </p:cNvSpPr>
            <p:nvPr/>
          </p:nvSpPr>
          <p:spPr bwMode="auto">
            <a:xfrm>
              <a:off x="3906838" y="4963417"/>
              <a:ext cx="1071562" cy="427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1" hangingPunct="1">
                <a:spcBef>
                  <a:spcPct val="20000"/>
                </a:spcBef>
              </a:pPr>
              <a:r>
                <a:rPr lang="zh-CN" altLang="en-US" sz="2800">
                  <a:latin typeface="宋体" charset="-122"/>
                </a:rPr>
                <a:t>控制器</a:t>
              </a:r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6157913" y="3409255"/>
              <a:ext cx="1512887" cy="6731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kumimoji="0" lang="zh-CN" altLang="en-US" sz="2000"/>
            </a:p>
          </p:txBody>
        </p:sp>
        <p:sp>
          <p:nvSpPr>
            <p:cNvPr id="14" name="Rectangle 21"/>
            <p:cNvSpPr>
              <a:spLocks noChangeArrowheads="1"/>
            </p:cNvSpPr>
            <p:nvPr/>
          </p:nvSpPr>
          <p:spPr bwMode="auto">
            <a:xfrm>
              <a:off x="6194425" y="3510855"/>
              <a:ext cx="1428750" cy="427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1" hangingPunct="1">
                <a:spcBef>
                  <a:spcPct val="20000"/>
                </a:spcBef>
              </a:pPr>
              <a:r>
                <a:rPr lang="zh-CN" altLang="en-US" sz="2800">
                  <a:latin typeface="宋体" charset="-122"/>
                </a:rPr>
                <a:t>输出设备</a:t>
              </a:r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2057400" y="4088705"/>
              <a:ext cx="1752600" cy="1144587"/>
            </a:xfrm>
            <a:custGeom>
              <a:avLst/>
              <a:gdLst>
                <a:gd name="T0" fmla="*/ 0 w 1104"/>
                <a:gd name="T1" fmla="*/ 0 h 721"/>
                <a:gd name="T2" fmla="*/ 0 w 1104"/>
                <a:gd name="T3" fmla="*/ 2147483647 h 721"/>
                <a:gd name="T4" fmla="*/ 2147483647 w 1104"/>
                <a:gd name="T5" fmla="*/ 2147483647 h 7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04" h="721">
                  <a:moveTo>
                    <a:pt x="0" y="0"/>
                  </a:moveTo>
                  <a:lnTo>
                    <a:pt x="0" y="721"/>
                  </a:lnTo>
                  <a:lnTo>
                    <a:pt x="1104" y="721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dash"/>
              <a:round/>
              <a:headEnd type="stealth" w="med" len="med"/>
              <a:tailEnd type="stealth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Freeform 23"/>
            <p:cNvSpPr>
              <a:spLocks/>
            </p:cNvSpPr>
            <p:nvPr/>
          </p:nvSpPr>
          <p:spPr bwMode="auto">
            <a:xfrm>
              <a:off x="3482975" y="2336105"/>
              <a:ext cx="758825" cy="2535237"/>
            </a:xfrm>
            <a:custGeom>
              <a:avLst/>
              <a:gdLst>
                <a:gd name="T0" fmla="*/ 2147483647 w 478"/>
                <a:gd name="T1" fmla="*/ 2147483647 h 1597"/>
                <a:gd name="T2" fmla="*/ 2147483647 w 478"/>
                <a:gd name="T3" fmla="*/ 0 h 1597"/>
                <a:gd name="T4" fmla="*/ 0 w 478"/>
                <a:gd name="T5" fmla="*/ 2147483647 h 1597"/>
                <a:gd name="T6" fmla="*/ 2147483647 w 478"/>
                <a:gd name="T7" fmla="*/ 2147483647 h 1597"/>
                <a:gd name="T8" fmla="*/ 2147483647 w 478"/>
                <a:gd name="T9" fmla="*/ 2147483647 h 15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8" h="1597">
                  <a:moveTo>
                    <a:pt x="254" y="1"/>
                  </a:moveTo>
                  <a:lnTo>
                    <a:pt x="4" y="0"/>
                  </a:lnTo>
                  <a:lnTo>
                    <a:pt x="0" y="1355"/>
                  </a:lnTo>
                  <a:lnTo>
                    <a:pt x="478" y="1355"/>
                  </a:lnTo>
                  <a:lnTo>
                    <a:pt x="476" y="1597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dash"/>
              <a:round/>
              <a:headEnd type="stealth" w="med" len="med"/>
              <a:tailEnd type="stealth" w="med" len="med"/>
            </a:ln>
            <a:effectLst/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Freeform 24"/>
            <p:cNvSpPr>
              <a:spLocks/>
            </p:cNvSpPr>
            <p:nvPr/>
          </p:nvSpPr>
          <p:spPr bwMode="auto">
            <a:xfrm>
              <a:off x="4648200" y="4090292"/>
              <a:ext cx="1588" cy="784225"/>
            </a:xfrm>
            <a:custGeom>
              <a:avLst/>
              <a:gdLst>
                <a:gd name="T0" fmla="*/ 0 w 1"/>
                <a:gd name="T1" fmla="*/ 0 h 494"/>
                <a:gd name="T2" fmla="*/ 0 w 1"/>
                <a:gd name="T3" fmla="*/ 2147483647 h 49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494">
                  <a:moveTo>
                    <a:pt x="0" y="0"/>
                  </a:moveTo>
                  <a:lnTo>
                    <a:pt x="0" y="494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dash"/>
              <a:round/>
              <a:headEnd type="stealth" w="med" len="med"/>
              <a:tailEnd type="stealth" w="med" len="med"/>
            </a:ln>
            <a:effectLst/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Freeform 25"/>
            <p:cNvSpPr>
              <a:spLocks/>
            </p:cNvSpPr>
            <p:nvPr/>
          </p:nvSpPr>
          <p:spPr bwMode="auto">
            <a:xfrm>
              <a:off x="5095875" y="4090292"/>
              <a:ext cx="1762125" cy="1295400"/>
            </a:xfrm>
            <a:custGeom>
              <a:avLst/>
              <a:gdLst>
                <a:gd name="T0" fmla="*/ 2147483647 w 1110"/>
                <a:gd name="T1" fmla="*/ 0 h 816"/>
                <a:gd name="T2" fmla="*/ 2147483647 w 1110"/>
                <a:gd name="T3" fmla="*/ 2147483647 h 816"/>
                <a:gd name="T4" fmla="*/ 0 w 1110"/>
                <a:gd name="T5" fmla="*/ 2147483647 h 8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10" h="816">
                  <a:moveTo>
                    <a:pt x="1110" y="0"/>
                  </a:moveTo>
                  <a:lnTo>
                    <a:pt x="1110" y="816"/>
                  </a:lnTo>
                  <a:lnTo>
                    <a:pt x="0" y="816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dash"/>
              <a:round/>
              <a:headEnd type="stealth" w="med" len="med"/>
              <a:tailEnd type="stealth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auto">
            <a:xfrm>
              <a:off x="4257675" y="2713930"/>
              <a:ext cx="1588" cy="690562"/>
            </a:xfrm>
            <a:custGeom>
              <a:avLst/>
              <a:gdLst>
                <a:gd name="T0" fmla="*/ 0 w 1"/>
                <a:gd name="T1" fmla="*/ 2147483647 h 435"/>
                <a:gd name="T2" fmla="*/ 0 w 1"/>
                <a:gd name="T3" fmla="*/ 0 h 43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435">
                  <a:moveTo>
                    <a:pt x="0" y="435"/>
                  </a:move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0" name="Freeform 27"/>
            <p:cNvSpPr>
              <a:spLocks/>
            </p:cNvSpPr>
            <p:nvPr/>
          </p:nvSpPr>
          <p:spPr bwMode="auto">
            <a:xfrm>
              <a:off x="4640263" y="2718692"/>
              <a:ext cx="1587" cy="681038"/>
            </a:xfrm>
            <a:custGeom>
              <a:avLst/>
              <a:gdLst>
                <a:gd name="T0" fmla="*/ 0 w 1"/>
                <a:gd name="T1" fmla="*/ 0 h 429"/>
                <a:gd name="T2" fmla="*/ 2147483647 w 1"/>
                <a:gd name="T3" fmla="*/ 2147483647 h 42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429">
                  <a:moveTo>
                    <a:pt x="0" y="0"/>
                  </a:moveTo>
                  <a:lnTo>
                    <a:pt x="1" y="429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1" name="Freeform 28"/>
            <p:cNvSpPr>
              <a:spLocks/>
            </p:cNvSpPr>
            <p:nvPr/>
          </p:nvSpPr>
          <p:spPr bwMode="auto">
            <a:xfrm>
              <a:off x="4637088" y="3023492"/>
              <a:ext cx="925512" cy="2062163"/>
            </a:xfrm>
            <a:custGeom>
              <a:avLst/>
              <a:gdLst>
                <a:gd name="T0" fmla="*/ 0 w 583"/>
                <a:gd name="T1" fmla="*/ 0 h 1299"/>
                <a:gd name="T2" fmla="*/ 2147483647 w 583"/>
                <a:gd name="T3" fmla="*/ 0 h 1299"/>
                <a:gd name="T4" fmla="*/ 2147483647 w 583"/>
                <a:gd name="T5" fmla="*/ 2147483647 h 1299"/>
                <a:gd name="T6" fmla="*/ 2147483647 w 583"/>
                <a:gd name="T7" fmla="*/ 2147483647 h 129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3" h="1299">
                  <a:moveTo>
                    <a:pt x="0" y="0"/>
                  </a:moveTo>
                  <a:lnTo>
                    <a:pt x="583" y="0"/>
                  </a:lnTo>
                  <a:lnTo>
                    <a:pt x="583" y="1296"/>
                  </a:lnTo>
                  <a:lnTo>
                    <a:pt x="286" y="1299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oval" w="sm" len="sm"/>
              <a:tailEnd type="stealth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2" name="Freeform 29"/>
            <p:cNvSpPr>
              <a:spLocks/>
            </p:cNvSpPr>
            <p:nvPr/>
          </p:nvSpPr>
          <p:spPr bwMode="auto">
            <a:xfrm>
              <a:off x="457200" y="3707705"/>
              <a:ext cx="850900" cy="1587"/>
            </a:xfrm>
            <a:custGeom>
              <a:avLst/>
              <a:gdLst>
                <a:gd name="T0" fmla="*/ 0 w 536"/>
                <a:gd name="T1" fmla="*/ 2147483647 h 1"/>
                <a:gd name="T2" fmla="*/ 2147483647 w 53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36" h="1">
                  <a:moveTo>
                    <a:pt x="0" y="1"/>
                  </a:moveTo>
                  <a:lnTo>
                    <a:pt x="536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3" name="Freeform 30"/>
            <p:cNvSpPr>
              <a:spLocks/>
            </p:cNvSpPr>
            <p:nvPr/>
          </p:nvSpPr>
          <p:spPr bwMode="auto">
            <a:xfrm>
              <a:off x="2819400" y="3709292"/>
              <a:ext cx="1031875" cy="1588"/>
            </a:xfrm>
            <a:custGeom>
              <a:avLst/>
              <a:gdLst>
                <a:gd name="T0" fmla="*/ 0 w 650"/>
                <a:gd name="T1" fmla="*/ 0 h 1"/>
                <a:gd name="T2" fmla="*/ 2147483647 w 650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50" h="1">
                  <a:moveTo>
                    <a:pt x="0" y="0"/>
                  </a:moveTo>
                  <a:lnTo>
                    <a:pt x="650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4" name="Freeform 31"/>
            <p:cNvSpPr>
              <a:spLocks/>
            </p:cNvSpPr>
            <p:nvPr/>
          </p:nvSpPr>
          <p:spPr bwMode="auto">
            <a:xfrm>
              <a:off x="5105400" y="3709292"/>
              <a:ext cx="1047750" cy="1588"/>
            </a:xfrm>
            <a:custGeom>
              <a:avLst/>
              <a:gdLst>
                <a:gd name="T0" fmla="*/ 0 w 660"/>
                <a:gd name="T1" fmla="*/ 0 h 1"/>
                <a:gd name="T2" fmla="*/ 2147483647 w 660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60" h="1">
                  <a:moveTo>
                    <a:pt x="0" y="0"/>
                  </a:moveTo>
                  <a:lnTo>
                    <a:pt x="660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5" name="Freeform 32"/>
            <p:cNvSpPr>
              <a:spLocks/>
            </p:cNvSpPr>
            <p:nvPr/>
          </p:nvSpPr>
          <p:spPr bwMode="auto">
            <a:xfrm>
              <a:off x="7678738" y="3709292"/>
              <a:ext cx="584200" cy="1588"/>
            </a:xfrm>
            <a:custGeom>
              <a:avLst/>
              <a:gdLst>
                <a:gd name="T0" fmla="*/ 0 w 368"/>
                <a:gd name="T1" fmla="*/ 0 h 1"/>
                <a:gd name="T2" fmla="*/ 2147483647 w 368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8" h="1">
                  <a:moveTo>
                    <a:pt x="0" y="0"/>
                  </a:moveTo>
                  <a:lnTo>
                    <a:pt x="368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0" name="Rectangle 42"/>
            <p:cNvSpPr>
              <a:spLocks noChangeArrowheads="1"/>
            </p:cNvSpPr>
            <p:nvPr/>
          </p:nvSpPr>
          <p:spPr bwMode="auto">
            <a:xfrm>
              <a:off x="663575" y="3731517"/>
              <a:ext cx="517525" cy="306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0000FF"/>
                  </a:solidFill>
                  <a:latin typeface="宋体" charset="-122"/>
                </a:rPr>
                <a:t>数据</a:t>
              </a:r>
            </a:p>
          </p:txBody>
        </p:sp>
        <p:sp>
          <p:nvSpPr>
            <p:cNvPr id="31" name="Rectangle 43"/>
            <p:cNvSpPr>
              <a:spLocks noChangeArrowheads="1"/>
            </p:cNvSpPr>
            <p:nvPr/>
          </p:nvSpPr>
          <p:spPr bwMode="auto">
            <a:xfrm>
              <a:off x="677863" y="3355280"/>
              <a:ext cx="517525" cy="306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0000FF"/>
                  </a:solidFill>
                  <a:latin typeface="宋体" charset="-122"/>
                </a:rPr>
                <a:t>程序</a:t>
              </a:r>
            </a:p>
          </p:txBody>
        </p:sp>
        <p:sp>
          <p:nvSpPr>
            <p:cNvPr id="32" name="Rectangle 44"/>
            <p:cNvSpPr>
              <a:spLocks noChangeArrowheads="1"/>
            </p:cNvSpPr>
            <p:nvPr/>
          </p:nvSpPr>
          <p:spPr bwMode="auto">
            <a:xfrm>
              <a:off x="7735888" y="3768030"/>
              <a:ext cx="517525" cy="306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0000FF"/>
                  </a:solidFill>
                  <a:latin typeface="宋体" charset="-122"/>
                </a:rPr>
                <a:t>结果</a:t>
              </a:r>
            </a:p>
          </p:txBody>
        </p:sp>
        <p:sp>
          <p:nvSpPr>
            <p:cNvPr id="33" name="Rectangle 45"/>
            <p:cNvSpPr>
              <a:spLocks noChangeArrowheads="1"/>
            </p:cNvSpPr>
            <p:nvPr/>
          </p:nvSpPr>
          <p:spPr bwMode="auto">
            <a:xfrm>
              <a:off x="7731125" y="3355280"/>
              <a:ext cx="517525" cy="306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0000FF"/>
                  </a:solidFill>
                  <a:latin typeface="宋体" charset="-122"/>
                </a:rPr>
                <a:t>计算</a:t>
              </a:r>
            </a:p>
          </p:txBody>
        </p:sp>
      </p:grpSp>
      <p:grpSp>
        <p:nvGrpSpPr>
          <p:cNvPr id="34" name="组合 4"/>
          <p:cNvGrpSpPr>
            <a:grpSpLocks/>
          </p:cNvGrpSpPr>
          <p:nvPr/>
        </p:nvGrpSpPr>
        <p:grpSpPr bwMode="auto">
          <a:xfrm>
            <a:off x="5219700" y="1704289"/>
            <a:ext cx="3096716" cy="1650996"/>
            <a:chOff x="5220073" y="1094706"/>
            <a:chExt cx="3096331" cy="1651669"/>
          </a:xfrm>
        </p:grpSpPr>
        <p:cxnSp>
          <p:nvCxnSpPr>
            <p:cNvPr id="35" name="直接箭头连接符 34"/>
            <p:cNvCxnSpPr/>
            <p:nvPr/>
          </p:nvCxnSpPr>
          <p:spPr bwMode="auto">
            <a:xfrm flipH="1">
              <a:off x="5220073" y="1726783"/>
              <a:ext cx="1512700" cy="1019592"/>
            </a:xfrm>
            <a:prstGeom prst="straightConnector1">
              <a:avLst/>
            </a:prstGeom>
            <a:ln w="25400"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6730688" y="1094706"/>
              <a:ext cx="1585716" cy="1293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l"/>
                <a:defRPr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buClrTx/>
                <a:buSzTx/>
                <a:buFontTx/>
                <a:buNone/>
                <a:defRPr/>
              </a:pPr>
              <a:r>
                <a:rPr lang="zh-CN" altLang="en-US" sz="2800" b="1">
                  <a:solidFill>
                    <a:srgbClr val="0000FF"/>
                  </a:solidFill>
                  <a:latin typeface="+mn-ea"/>
                  <a:ea typeface="+mn-ea"/>
                </a:rPr>
                <a:t>以运算器或存储器为</a:t>
              </a:r>
              <a:r>
                <a:rPr lang="zh-CN" altLang="en-US" sz="2800" b="1" dirty="0">
                  <a:solidFill>
                    <a:srgbClr val="0000FF"/>
                  </a:solidFill>
                  <a:latin typeface="+mn-ea"/>
                  <a:ea typeface="+mn-ea"/>
                </a:rPr>
                <a:t>中心</a:t>
              </a:r>
            </a:p>
          </p:txBody>
        </p:sp>
      </p:grpSp>
      <p:sp>
        <p:nvSpPr>
          <p:cNvPr id="39" name="矩形 38"/>
          <p:cNvSpPr/>
          <p:nvPr/>
        </p:nvSpPr>
        <p:spPr>
          <a:xfrm>
            <a:off x="3851920" y="3284984"/>
            <a:ext cx="1800200" cy="252028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355976" y="4222829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CPU</a:t>
            </a:r>
            <a:endParaRPr lang="zh-CN" alt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C2912B4-25F7-4FAB-A7C4-812D977F88BD}"/>
              </a:ext>
            </a:extLst>
          </p:cNvPr>
          <p:cNvGrpSpPr/>
          <p:nvPr/>
        </p:nvGrpSpPr>
        <p:grpSpPr>
          <a:xfrm>
            <a:off x="825847" y="-2927"/>
            <a:ext cx="5904656" cy="839639"/>
            <a:chOff x="1044403" y="189434"/>
            <a:chExt cx="5904656" cy="839639"/>
          </a:xfrm>
        </p:grpSpPr>
        <p:sp>
          <p:nvSpPr>
            <p:cNvPr id="42" name="六边形 41">
              <a:extLst>
                <a:ext uri="{FF2B5EF4-FFF2-40B4-BE49-F238E27FC236}">
                  <a16:creationId xmlns:a16="http://schemas.microsoft.com/office/drawing/2014/main" id="{073E59FD-6680-4952-A3DC-F4A18EAE57C9}"/>
                </a:ext>
              </a:extLst>
            </p:cNvPr>
            <p:cNvSpPr/>
            <p:nvPr/>
          </p:nvSpPr>
          <p:spPr>
            <a:xfrm>
              <a:off x="1336676" y="283390"/>
              <a:ext cx="5398095" cy="649825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5000"/>
                    <a:lumOff val="1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>
              <a:gradFill>
                <a:gsLst>
                  <a:gs pos="0">
                    <a:schemeClr val="bg1">
                      <a:lumMod val="71000"/>
                      <a:lumOff val="29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0"/>
              </a:gradFill>
            </a:ln>
            <a:effectLst>
              <a:outerShdw blurRad="482600" dist="241300" dir="2700000" algn="tl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0AD72E75-E90E-4872-9500-D4C0D6296AB2}"/>
                </a:ext>
              </a:extLst>
            </p:cNvPr>
            <p:cNvGrpSpPr/>
            <p:nvPr/>
          </p:nvGrpSpPr>
          <p:grpSpPr>
            <a:xfrm>
              <a:off x="1044403" y="189434"/>
              <a:ext cx="864096" cy="839639"/>
              <a:chOff x="304800" y="673100"/>
              <a:chExt cx="4000500" cy="4000500"/>
            </a:xfrm>
            <a:effectLst>
              <a:outerShdw blurRad="444500" dist="254000" dir="684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8" name="同心圆 215">
                <a:extLst>
                  <a:ext uri="{FF2B5EF4-FFF2-40B4-BE49-F238E27FC236}">
                    <a16:creationId xmlns:a16="http://schemas.microsoft.com/office/drawing/2014/main" id="{6EABE953-D5D7-4426-998D-FDBD58E5BA5F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4C35F3FF-DADC-4EE2-9563-2897276797F7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EDFC6FD6-DDC4-4281-9A20-EBB4E9F8FA94}"/>
                </a:ext>
              </a:extLst>
            </p:cNvPr>
            <p:cNvSpPr/>
            <p:nvPr/>
          </p:nvSpPr>
          <p:spPr>
            <a:xfrm>
              <a:off x="2064503" y="352699"/>
              <a:ext cx="4884556" cy="523244"/>
            </a:xfrm>
            <a:prstGeom prst="rect">
              <a:avLst/>
            </a:prstGeom>
          </p:spPr>
          <p:txBody>
            <a:bodyPr wrap="square" lIns="91466" tIns="45732" rIns="91466" bIns="45732">
              <a:spAutoFit/>
            </a:bodyPr>
            <a:lstStyle/>
            <a:p>
              <a:r>
                <a:rPr lang="en-US" altLang="zh-CN" sz="28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1.2.1  </a:t>
              </a:r>
              <a:r>
                <a:rPr lang="zh-CN" altLang="en-US" sz="28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计算机的五大部件</a:t>
              </a:r>
              <a:endPara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C557F9F3-18B5-439B-BC75-04CE8237CC71}"/>
                </a:ext>
              </a:extLst>
            </p:cNvPr>
            <p:cNvGrpSpPr/>
            <p:nvPr/>
          </p:nvGrpSpPr>
          <p:grpSpPr>
            <a:xfrm>
              <a:off x="1260426" y="363943"/>
              <a:ext cx="449306" cy="473563"/>
              <a:chOff x="304800" y="673100"/>
              <a:chExt cx="4000500" cy="4000500"/>
            </a:xfrm>
            <a:effectLst>
              <a:outerShdw blurRad="444500" dist="254000" dir="684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6" name="同心圆 220">
                <a:extLst>
                  <a:ext uri="{FF2B5EF4-FFF2-40B4-BE49-F238E27FC236}">
                    <a16:creationId xmlns:a16="http://schemas.microsoft.com/office/drawing/2014/main" id="{1A4633ED-C356-4FE1-82FA-56009A494172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C7B099BE-0F76-4C5B-989D-805888E9AA88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9" grpId="0" animBg="1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3648" y="123702"/>
            <a:ext cx="1372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1.  CPU</a:t>
            </a:r>
            <a:endParaRPr lang="zh-CN" altLang="en-US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图片 2" descr="CP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59488" y="164631"/>
            <a:ext cx="2049016" cy="16801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9512" y="1153717"/>
            <a:ext cx="69847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CPU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是计算机硬件系统的核心部件，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的主要功能是</a:t>
            </a: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读取并执行指令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5" name="矩形 4"/>
          <p:cNvSpPr/>
          <p:nvPr/>
        </p:nvSpPr>
        <p:spPr>
          <a:xfrm>
            <a:off x="144016" y="2924295"/>
            <a:ext cx="8964488" cy="3242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由运算器、寄存器组、控制器组成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运算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器</a:t>
            </a:r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完成算术运算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定点运算、浮点运算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逻辑运算。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zh-CN" sz="2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寄存器</a:t>
            </a:r>
            <a:r>
              <a:rPr lang="zh-CN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用来存放数据信息和控制信息。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zh-CN" sz="2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控制器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提供整个系统工作所需的各种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控制信号（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微命令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</a:p>
        </p:txBody>
      </p:sp>
      <p:pic>
        <p:nvPicPr>
          <p:cNvPr id="6" name="Picture 4" descr="C:\Users\Administrator\Desktop\微立体创业计划\004.png">
            <a:extLst>
              <a:ext uri="{FF2B5EF4-FFF2-40B4-BE49-F238E27FC236}">
                <a16:creationId xmlns:a16="http://schemas.microsoft.com/office/drawing/2014/main" id="{6A0CAC64-4FD4-4427-9542-D1A1985FD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6642"/>
            <a:ext cx="457340" cy="457340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136" y="129779"/>
            <a:ext cx="1715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2.  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存储器</a:t>
            </a:r>
            <a:endParaRPr lang="zh-CN" altLang="en-US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512" y="764704"/>
            <a:ext cx="8856984" cy="131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存储器用来存储信息，包括程序、数据、文档等。存储器</a:t>
            </a:r>
            <a:r>
              <a:rPr lang="zh-CN" altLang="zh-CN" sz="2800" b="1"/>
              <a:t>主要分为缓存、</a:t>
            </a:r>
            <a:r>
              <a:rPr lang="zh-CN" altLang="en-US" sz="2800" b="1"/>
              <a:t>主</a:t>
            </a:r>
            <a:r>
              <a:rPr lang="zh-CN" altLang="zh-CN" sz="2800" b="1"/>
              <a:t>存和</a:t>
            </a:r>
            <a:r>
              <a:rPr lang="zh-CN" altLang="en-US" sz="2800" b="1"/>
              <a:t>外</a:t>
            </a:r>
            <a:r>
              <a:rPr lang="zh-CN" altLang="zh-CN" sz="2800" b="1"/>
              <a:t>存</a:t>
            </a:r>
            <a:r>
              <a:rPr lang="zh-CN" altLang="zh-CN" sz="2800" b="1" dirty="0"/>
              <a:t>三级存储存储体系。</a:t>
            </a:r>
            <a:endParaRPr lang="zh-CN" altLang="en-US" sz="2800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1403648" y="2493616"/>
            <a:ext cx="3168650" cy="3917329"/>
            <a:chOff x="3924300" y="2420889"/>
            <a:chExt cx="3168650" cy="3917329"/>
          </a:xfrm>
        </p:grpSpPr>
        <p:sp>
          <p:nvSpPr>
            <p:cNvPr id="5" name="Text Box 66"/>
            <p:cNvSpPr txBox="1">
              <a:spLocks noChangeArrowheads="1"/>
            </p:cNvSpPr>
            <p:nvPr/>
          </p:nvSpPr>
          <p:spPr bwMode="auto">
            <a:xfrm>
              <a:off x="3924300" y="5876553"/>
              <a:ext cx="3168650" cy="461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外存</a:t>
              </a:r>
            </a:p>
          </p:txBody>
        </p:sp>
        <p:sp>
          <p:nvSpPr>
            <p:cNvPr id="6" name="Text Box 67"/>
            <p:cNvSpPr txBox="1">
              <a:spLocks noChangeArrowheads="1"/>
            </p:cNvSpPr>
            <p:nvPr/>
          </p:nvSpPr>
          <p:spPr bwMode="auto">
            <a:xfrm>
              <a:off x="4486275" y="4779963"/>
              <a:ext cx="2030413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l"/>
                <a:defRPr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zh-CN" altLang="en-US" sz="2400" b="1" dirty="0">
                  <a:solidFill>
                    <a:srgbClr val="0000FF"/>
                  </a:solidFill>
                  <a:ea typeface="+mn-ea"/>
                  <a:cs typeface="Times New Roman" panose="02020603050405020304" pitchFamily="18" charset="0"/>
                </a:rPr>
                <a:t>主存</a:t>
              </a:r>
            </a:p>
          </p:txBody>
        </p:sp>
        <p:sp>
          <p:nvSpPr>
            <p:cNvPr id="7" name="Text Box 68"/>
            <p:cNvSpPr txBox="1">
              <a:spLocks noChangeArrowheads="1"/>
            </p:cNvSpPr>
            <p:nvPr/>
          </p:nvSpPr>
          <p:spPr bwMode="auto">
            <a:xfrm>
              <a:off x="4787900" y="3811588"/>
              <a:ext cx="1223963" cy="409575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lIns="0" rIns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L2 Cache</a:t>
              </a:r>
            </a:p>
          </p:txBody>
        </p:sp>
        <p:sp>
          <p:nvSpPr>
            <p:cNvPr id="8" name="Text Box 69"/>
            <p:cNvSpPr txBox="1">
              <a:spLocks noChangeArrowheads="1"/>
            </p:cNvSpPr>
            <p:nvPr/>
          </p:nvSpPr>
          <p:spPr bwMode="auto">
            <a:xfrm>
              <a:off x="3924300" y="2420889"/>
              <a:ext cx="3120347" cy="863650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CPU</a:t>
              </a:r>
            </a:p>
          </p:txBody>
        </p:sp>
        <p:sp>
          <p:nvSpPr>
            <p:cNvPr id="9" name="Line 70"/>
            <p:cNvSpPr>
              <a:spLocks noChangeShapeType="1"/>
            </p:cNvSpPr>
            <p:nvPr/>
          </p:nvSpPr>
          <p:spPr bwMode="auto">
            <a:xfrm>
              <a:off x="5435600" y="4221163"/>
              <a:ext cx="0" cy="5032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Line 71"/>
            <p:cNvSpPr>
              <a:spLocks noChangeShapeType="1"/>
            </p:cNvSpPr>
            <p:nvPr/>
          </p:nvSpPr>
          <p:spPr bwMode="auto">
            <a:xfrm>
              <a:off x="5435600" y="5373688"/>
              <a:ext cx="0" cy="5032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Line 72"/>
            <p:cNvSpPr>
              <a:spLocks noChangeShapeType="1"/>
            </p:cNvSpPr>
            <p:nvPr/>
          </p:nvSpPr>
          <p:spPr bwMode="auto">
            <a:xfrm>
              <a:off x="6156325" y="3284538"/>
              <a:ext cx="0" cy="1441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Line 73"/>
            <p:cNvSpPr>
              <a:spLocks noChangeShapeType="1"/>
            </p:cNvSpPr>
            <p:nvPr/>
          </p:nvSpPr>
          <p:spPr bwMode="auto">
            <a:xfrm>
              <a:off x="5435600" y="3286125"/>
              <a:ext cx="0" cy="5032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74"/>
            <p:cNvSpPr txBox="1">
              <a:spLocks noChangeArrowheads="1"/>
            </p:cNvSpPr>
            <p:nvPr/>
          </p:nvSpPr>
          <p:spPr bwMode="auto">
            <a:xfrm>
              <a:off x="4500364" y="2924944"/>
              <a:ext cx="1058487" cy="369332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L1Cache</a:t>
              </a:r>
            </a:p>
          </p:txBody>
        </p:sp>
      </p:grpSp>
      <p:pic>
        <p:nvPicPr>
          <p:cNvPr id="15" name="图片 14" descr="CP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3522" y="2492896"/>
            <a:ext cx="1992814" cy="1634108"/>
          </a:xfrm>
          <a:prstGeom prst="rect">
            <a:avLst/>
          </a:prstGeom>
        </p:spPr>
      </p:pic>
      <p:pic>
        <p:nvPicPr>
          <p:cNvPr id="16" name="图片 15" descr="内存条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23995" y="4221088"/>
            <a:ext cx="1787690" cy="1340768"/>
          </a:xfrm>
          <a:prstGeom prst="rect">
            <a:avLst/>
          </a:prstGeom>
        </p:spPr>
      </p:pic>
      <p:pic>
        <p:nvPicPr>
          <p:cNvPr id="17" name="图片 16" descr="硬盘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24128" y="5085184"/>
            <a:ext cx="1700808" cy="1700808"/>
          </a:xfrm>
          <a:prstGeom prst="rect">
            <a:avLst/>
          </a:prstGeom>
        </p:spPr>
      </p:pic>
      <p:pic>
        <p:nvPicPr>
          <p:cNvPr id="18" name="Picture 4" descr="C:\Users\Administrator\Desktop\微立体创业计划\004.png">
            <a:extLst>
              <a:ext uri="{FF2B5EF4-FFF2-40B4-BE49-F238E27FC236}">
                <a16:creationId xmlns:a16="http://schemas.microsoft.com/office/drawing/2014/main" id="{0A313401-675F-4AA9-A287-E0E319016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7793"/>
            <a:ext cx="457340" cy="457340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74">
            <a:extLst>
              <a:ext uri="{FF2B5EF4-FFF2-40B4-BE49-F238E27FC236}">
                <a16:creationId xmlns:a16="http://schemas.microsoft.com/office/drawing/2014/main" id="{5E1C2E07-50E5-425F-9C1B-F0F25C977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6670" y="2987935"/>
            <a:ext cx="1437323" cy="369332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L2/L3Cache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2492" y="116632"/>
            <a:ext cx="387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3.  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输入设备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和输出设备</a:t>
            </a:r>
          </a:p>
        </p:txBody>
      </p:sp>
      <p:pic>
        <p:nvPicPr>
          <p:cNvPr id="3" name="图片 2" descr="Z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2708920"/>
            <a:ext cx="5616624" cy="3102307"/>
          </a:xfrm>
          <a:prstGeom prst="rect">
            <a:avLst/>
          </a:prstGeom>
        </p:spPr>
      </p:pic>
      <p:pic>
        <p:nvPicPr>
          <p:cNvPr id="4" name="图片 3" descr="键盘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5134" y="5373216"/>
            <a:ext cx="1988674" cy="1133686"/>
          </a:xfrm>
          <a:prstGeom prst="rect">
            <a:avLst/>
          </a:prstGeom>
        </p:spPr>
      </p:pic>
      <p:pic>
        <p:nvPicPr>
          <p:cNvPr id="1026" name="Picture 2" descr="http://p2.so.qhmsg.com/bdr/_240_/t01cf7cddec0fe856c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6256" y="5517232"/>
            <a:ext cx="1093765" cy="661449"/>
          </a:xfrm>
          <a:prstGeom prst="rect">
            <a:avLst/>
          </a:prstGeom>
          <a:noFill/>
        </p:spPr>
      </p:pic>
      <p:pic>
        <p:nvPicPr>
          <p:cNvPr id="1028" name="Picture 4" descr="http://p4.so.qhimgs1.com/bdr/_240_/t01d721a13cb4e825b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1287015"/>
            <a:ext cx="2183904" cy="1637929"/>
          </a:xfrm>
          <a:prstGeom prst="rect">
            <a:avLst/>
          </a:prstGeom>
          <a:noFill/>
        </p:spPr>
      </p:pic>
      <p:pic>
        <p:nvPicPr>
          <p:cNvPr id="8" name="Picture 4" descr="C:\Users\Administrator\Desktop\微立体创业计划\004.png">
            <a:extLst>
              <a:ext uri="{FF2B5EF4-FFF2-40B4-BE49-F238E27FC236}">
                <a16:creationId xmlns:a16="http://schemas.microsoft.com/office/drawing/2014/main" id="{5D6BC7FF-B214-465C-8763-37B951C07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7793"/>
            <a:ext cx="457340" cy="457340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FF27A08-E3C5-4AAE-8A10-72FFAA2C3E9A}"/>
              </a:ext>
            </a:extLst>
          </p:cNvPr>
          <p:cNvGrpSpPr/>
          <p:nvPr/>
        </p:nvGrpSpPr>
        <p:grpSpPr>
          <a:xfrm>
            <a:off x="539552" y="895096"/>
            <a:ext cx="2592288" cy="2101856"/>
            <a:chOff x="539552" y="895096"/>
            <a:chExt cx="2592288" cy="2101856"/>
          </a:xfrm>
        </p:grpSpPr>
        <p:pic>
          <p:nvPicPr>
            <p:cNvPr id="5" name="图片 4" descr="显示器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9552" y="895096"/>
              <a:ext cx="2592288" cy="2101856"/>
            </a:xfrm>
            <a:prstGeom prst="rect">
              <a:avLst/>
            </a:prstGeom>
          </p:spPr>
        </p:pic>
        <p:pic>
          <p:nvPicPr>
            <p:cNvPr id="9" name="Picture 2" descr="http://c-home.centaline.com.cn/upfile/big/2011102123425.jpg">
              <a:extLst>
                <a:ext uri="{FF2B5EF4-FFF2-40B4-BE49-F238E27FC236}">
                  <a16:creationId xmlns:a16="http://schemas.microsoft.com/office/drawing/2014/main" id="{CEDA0E98-C13D-4AEA-8FF8-B4188CE80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189633"/>
              <a:ext cx="1988674" cy="1262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26702\AppData\Roaming\Tencent\QQTempSys\[5UQ[BL(6~BS2JV6W}N6[%S.png">
            <a:extLst>
              <a:ext uri="{FF2B5EF4-FFF2-40B4-BE49-F238E27FC236}">
                <a16:creationId xmlns:a16="http://schemas.microsoft.com/office/drawing/2014/main" id="{5F4A91D7-EDAF-4292-9144-87060F4A4B2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43770"/>
            <a:ext cx="311274" cy="28746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6CC2FB6-F58F-44C4-9513-EA097D020776}"/>
              </a:ext>
            </a:extLst>
          </p:cNvPr>
          <p:cNvSpPr/>
          <p:nvPr/>
        </p:nvSpPr>
        <p:spPr>
          <a:xfrm>
            <a:off x="1619672" y="1630255"/>
            <a:ext cx="6984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宋体" panose="02010600030101010101" pitchFamily="2" charset="-122"/>
                <a:cs typeface="Times New Roman" panose="02020603050405020304" pitchFamily="18" charset="0"/>
              </a:rPr>
              <a:t>https://meeting.tencent.com/dm/r2l14NOb3EhX</a:t>
            </a:r>
            <a:endParaRPr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4CB2CB-B77C-476F-BBD4-A409EA596CE8}"/>
              </a:ext>
            </a:extLst>
          </p:cNvPr>
          <p:cNvSpPr/>
          <p:nvPr/>
        </p:nvSpPr>
        <p:spPr>
          <a:xfrm>
            <a:off x="2483768" y="2391271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#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腾讯会议：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546-5973-9736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A9F9D9-0874-456A-BF0C-D5FA3D82C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545681"/>
            <a:ext cx="542925" cy="5715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41A3489-1A15-471C-A00F-467EA8C7071F}"/>
              </a:ext>
            </a:extLst>
          </p:cNvPr>
          <p:cNvSpPr/>
          <p:nvPr/>
        </p:nvSpPr>
        <p:spPr>
          <a:xfrm>
            <a:off x="1680239" y="3545681"/>
            <a:ext cx="5109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宋体" panose="02010600030101010101" pitchFamily="2" charset="-122"/>
                <a:cs typeface="Times New Roman" panose="02020603050405020304" pitchFamily="18" charset="0"/>
              </a:rPr>
              <a:t>https://vc.feishu.cn/j/728068013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03A8384-A0B2-4F33-895B-FF724E7E02CB}"/>
              </a:ext>
            </a:extLst>
          </p:cNvPr>
          <p:cNvSpPr/>
          <p:nvPr/>
        </p:nvSpPr>
        <p:spPr>
          <a:xfrm>
            <a:off x="2627784" y="4293096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会议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ID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728 068 013</a:t>
            </a:r>
            <a:endParaRPr lang="zh-CN" altLang="en-US" sz="2400" dirty="0">
              <a:latin typeface="+mn-ea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1AF8EEB-B77C-4C28-8A7F-DA58F878F7E4}"/>
              </a:ext>
            </a:extLst>
          </p:cNvPr>
          <p:cNvCxnSpPr/>
          <p:nvPr/>
        </p:nvCxnSpPr>
        <p:spPr>
          <a:xfrm>
            <a:off x="0" y="3284984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箭头: 右弧形 12">
            <a:extLst>
              <a:ext uri="{FF2B5EF4-FFF2-40B4-BE49-F238E27FC236}">
                <a16:creationId xmlns:a16="http://schemas.microsoft.com/office/drawing/2014/main" id="{E7A9A460-5F24-40B7-B948-3DC528D25933}"/>
              </a:ext>
            </a:extLst>
          </p:cNvPr>
          <p:cNvSpPr/>
          <p:nvPr/>
        </p:nvSpPr>
        <p:spPr>
          <a:xfrm>
            <a:off x="7098001" y="2676908"/>
            <a:ext cx="731520" cy="121615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37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5034" y="116632"/>
            <a:ext cx="2436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4.  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总线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与接口</a:t>
            </a:r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773113" y="764704"/>
            <a:ext cx="7543800" cy="3079750"/>
            <a:chOff x="336" y="1468"/>
            <a:chExt cx="4752" cy="1940"/>
          </a:xfrm>
        </p:grpSpPr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2294" y="1468"/>
              <a:ext cx="116" cy="233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endParaRPr lang="zh-CN" altLang="en-US" b="1">
                <a:latin typeface="+mn-ea"/>
              </a:endParaRPr>
            </a:p>
          </p:txBody>
        </p:sp>
        <p:sp>
          <p:nvSpPr>
            <p:cNvPr id="5" name="Text Box 23"/>
            <p:cNvSpPr txBox="1">
              <a:spLocks noChangeArrowheads="1"/>
            </p:cNvSpPr>
            <p:nvPr/>
          </p:nvSpPr>
          <p:spPr bwMode="auto">
            <a:xfrm>
              <a:off x="576" y="1920"/>
              <a:ext cx="288" cy="23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b="1">
                <a:latin typeface="+mn-ea"/>
              </a:endParaRPr>
            </a:p>
          </p:txBody>
        </p:sp>
        <p:sp>
          <p:nvSpPr>
            <p:cNvPr id="6" name="Rectangle 44"/>
            <p:cNvSpPr>
              <a:spLocks noChangeArrowheads="1"/>
            </p:cNvSpPr>
            <p:nvPr/>
          </p:nvSpPr>
          <p:spPr bwMode="auto">
            <a:xfrm>
              <a:off x="384" y="2256"/>
              <a:ext cx="768" cy="43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b="1">
                <a:latin typeface="+mn-ea"/>
              </a:endParaRPr>
            </a:p>
          </p:txBody>
        </p:sp>
        <p:sp>
          <p:nvSpPr>
            <p:cNvPr id="7" name="Rectangle 45"/>
            <p:cNvSpPr>
              <a:spLocks noChangeArrowheads="1"/>
            </p:cNvSpPr>
            <p:nvPr/>
          </p:nvSpPr>
          <p:spPr bwMode="auto">
            <a:xfrm>
              <a:off x="1392" y="2256"/>
              <a:ext cx="768" cy="43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b="1">
                <a:latin typeface="+mn-ea"/>
              </a:endParaRPr>
            </a:p>
          </p:txBody>
        </p:sp>
        <p:sp>
          <p:nvSpPr>
            <p:cNvPr id="8" name="Rectangle 46"/>
            <p:cNvSpPr>
              <a:spLocks noChangeArrowheads="1"/>
            </p:cNvSpPr>
            <p:nvPr/>
          </p:nvSpPr>
          <p:spPr bwMode="auto">
            <a:xfrm>
              <a:off x="2400" y="2976"/>
              <a:ext cx="768" cy="43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b="1">
                <a:latin typeface="+mn-ea"/>
              </a:endParaRPr>
            </a:p>
          </p:txBody>
        </p:sp>
        <p:sp>
          <p:nvSpPr>
            <p:cNvPr id="9" name="Rectangle 47"/>
            <p:cNvSpPr>
              <a:spLocks noChangeArrowheads="1"/>
            </p:cNvSpPr>
            <p:nvPr/>
          </p:nvSpPr>
          <p:spPr bwMode="auto">
            <a:xfrm>
              <a:off x="2400" y="2256"/>
              <a:ext cx="768" cy="43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b="1">
                <a:latin typeface="+mn-ea"/>
              </a:endParaRPr>
            </a:p>
          </p:txBody>
        </p:sp>
        <p:sp>
          <p:nvSpPr>
            <p:cNvPr id="10" name="Rectangle 48"/>
            <p:cNvSpPr>
              <a:spLocks noChangeArrowheads="1"/>
            </p:cNvSpPr>
            <p:nvPr/>
          </p:nvSpPr>
          <p:spPr bwMode="auto">
            <a:xfrm>
              <a:off x="4032" y="2256"/>
              <a:ext cx="768" cy="43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b="1">
                <a:latin typeface="+mn-ea"/>
              </a:endParaRPr>
            </a:p>
          </p:txBody>
        </p:sp>
        <p:sp>
          <p:nvSpPr>
            <p:cNvPr id="11" name="Rectangle 49"/>
            <p:cNvSpPr>
              <a:spLocks noChangeArrowheads="1"/>
            </p:cNvSpPr>
            <p:nvPr/>
          </p:nvSpPr>
          <p:spPr bwMode="auto">
            <a:xfrm>
              <a:off x="4032" y="2976"/>
              <a:ext cx="768" cy="43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b="1">
                <a:latin typeface="+mn-ea"/>
              </a:endParaRPr>
            </a:p>
          </p:txBody>
        </p:sp>
        <p:sp>
          <p:nvSpPr>
            <p:cNvPr id="12" name="Line 50"/>
            <p:cNvSpPr>
              <a:spLocks noChangeShapeType="1"/>
            </p:cNvSpPr>
            <p:nvPr/>
          </p:nvSpPr>
          <p:spPr bwMode="auto">
            <a:xfrm>
              <a:off x="336" y="1968"/>
              <a:ext cx="4752" cy="0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 b="1">
                <a:latin typeface="+mn-ea"/>
              </a:endParaRPr>
            </a:p>
          </p:txBody>
        </p:sp>
        <p:sp>
          <p:nvSpPr>
            <p:cNvPr id="13" name="Line 51"/>
            <p:cNvSpPr>
              <a:spLocks noChangeShapeType="1"/>
            </p:cNvSpPr>
            <p:nvPr/>
          </p:nvSpPr>
          <p:spPr bwMode="auto">
            <a:xfrm>
              <a:off x="2784" y="1968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 b="1">
                <a:latin typeface="+mn-ea"/>
              </a:endParaRPr>
            </a:p>
          </p:txBody>
        </p:sp>
        <p:sp>
          <p:nvSpPr>
            <p:cNvPr id="14" name="Line 52"/>
            <p:cNvSpPr>
              <a:spLocks noChangeShapeType="1"/>
            </p:cNvSpPr>
            <p:nvPr/>
          </p:nvSpPr>
          <p:spPr bwMode="auto">
            <a:xfrm>
              <a:off x="2784" y="2688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 b="1">
                <a:latin typeface="+mn-ea"/>
              </a:endParaRPr>
            </a:p>
          </p:txBody>
        </p:sp>
        <p:sp>
          <p:nvSpPr>
            <p:cNvPr id="15" name="Line 53"/>
            <p:cNvSpPr>
              <a:spLocks noChangeShapeType="1"/>
            </p:cNvSpPr>
            <p:nvPr/>
          </p:nvSpPr>
          <p:spPr bwMode="auto">
            <a:xfrm>
              <a:off x="4416" y="1968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 b="1">
                <a:latin typeface="+mn-ea"/>
              </a:endParaRPr>
            </a:p>
          </p:txBody>
        </p:sp>
        <p:sp>
          <p:nvSpPr>
            <p:cNvPr id="16" name="Line 54"/>
            <p:cNvSpPr>
              <a:spLocks noChangeShapeType="1"/>
            </p:cNvSpPr>
            <p:nvPr/>
          </p:nvSpPr>
          <p:spPr bwMode="auto">
            <a:xfrm>
              <a:off x="4416" y="2688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 b="1">
                <a:latin typeface="+mn-ea"/>
              </a:endParaRPr>
            </a:p>
          </p:txBody>
        </p:sp>
        <p:sp>
          <p:nvSpPr>
            <p:cNvPr id="17" name="Line 55"/>
            <p:cNvSpPr>
              <a:spLocks noChangeShapeType="1"/>
            </p:cNvSpPr>
            <p:nvPr/>
          </p:nvSpPr>
          <p:spPr bwMode="auto">
            <a:xfrm>
              <a:off x="3360" y="2496"/>
              <a:ext cx="52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b="1">
                <a:latin typeface="+mn-ea"/>
              </a:endParaRPr>
            </a:p>
          </p:txBody>
        </p:sp>
        <p:sp>
          <p:nvSpPr>
            <p:cNvPr id="18" name="Line 56"/>
            <p:cNvSpPr>
              <a:spLocks noChangeShapeType="1"/>
            </p:cNvSpPr>
            <p:nvPr/>
          </p:nvSpPr>
          <p:spPr bwMode="auto">
            <a:xfrm>
              <a:off x="3360" y="3216"/>
              <a:ext cx="52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b="1">
                <a:latin typeface="+mn-ea"/>
              </a:endParaRPr>
            </a:p>
          </p:txBody>
        </p:sp>
        <p:sp>
          <p:nvSpPr>
            <p:cNvPr id="19" name="Text Box 57"/>
            <p:cNvSpPr txBox="1">
              <a:spLocks noChangeArrowheads="1"/>
            </p:cNvSpPr>
            <p:nvPr/>
          </p:nvSpPr>
          <p:spPr bwMode="auto">
            <a:xfrm>
              <a:off x="416" y="2296"/>
              <a:ext cx="659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 dirty="0">
                  <a:latin typeface="Times New Roman" pitchFamily="18" charset="0"/>
                  <a:cs typeface="Times New Roman" pitchFamily="18" charset="0"/>
                </a:rPr>
                <a:t>CPU</a:t>
              </a:r>
            </a:p>
          </p:txBody>
        </p:sp>
        <p:sp>
          <p:nvSpPr>
            <p:cNvPr id="20" name="Text Box 58"/>
            <p:cNvSpPr txBox="1">
              <a:spLocks noChangeArrowheads="1"/>
            </p:cNvSpPr>
            <p:nvPr/>
          </p:nvSpPr>
          <p:spPr bwMode="auto">
            <a:xfrm>
              <a:off x="1595" y="2300"/>
              <a:ext cx="528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 dirty="0">
                  <a:latin typeface="Times New Roman" pitchFamily="18" charset="0"/>
                  <a:cs typeface="Times New Roman" pitchFamily="18" charset="0"/>
                </a:rPr>
                <a:t>M</a:t>
              </a:r>
            </a:p>
          </p:txBody>
        </p:sp>
        <p:sp>
          <p:nvSpPr>
            <p:cNvPr id="21" name="Text Box 59"/>
            <p:cNvSpPr txBox="1">
              <a:spLocks noChangeArrowheads="1"/>
            </p:cNvSpPr>
            <p:nvPr/>
          </p:nvSpPr>
          <p:spPr bwMode="auto">
            <a:xfrm>
              <a:off x="2457" y="2256"/>
              <a:ext cx="912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 dirty="0">
                  <a:latin typeface="+mn-ea"/>
                </a:rPr>
                <a:t>接口</a:t>
              </a:r>
            </a:p>
          </p:txBody>
        </p:sp>
        <p:sp>
          <p:nvSpPr>
            <p:cNvPr id="22" name="Text Box 60"/>
            <p:cNvSpPr txBox="1">
              <a:spLocks noChangeArrowheads="1"/>
            </p:cNvSpPr>
            <p:nvPr/>
          </p:nvSpPr>
          <p:spPr bwMode="auto">
            <a:xfrm>
              <a:off x="4090" y="2256"/>
              <a:ext cx="864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 dirty="0">
                  <a:latin typeface="+mn-ea"/>
                </a:rPr>
                <a:t>接口</a:t>
              </a:r>
            </a:p>
          </p:txBody>
        </p:sp>
        <p:sp>
          <p:nvSpPr>
            <p:cNvPr id="23" name="Text Box 61"/>
            <p:cNvSpPr txBox="1">
              <a:spLocks noChangeArrowheads="1"/>
            </p:cNvSpPr>
            <p:nvPr/>
          </p:nvSpPr>
          <p:spPr bwMode="auto">
            <a:xfrm>
              <a:off x="2400" y="3025"/>
              <a:ext cx="91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Times New Roman" pitchFamily="18" charset="0"/>
                  <a:cs typeface="Times New Roman" pitchFamily="18" charset="0"/>
                </a:rPr>
                <a:t>I/O</a:t>
              </a:r>
              <a:r>
                <a:rPr lang="zh-CN" altLang="en-US" sz="2400" b="1">
                  <a:latin typeface="Times New Roman" pitchFamily="18" charset="0"/>
                  <a:cs typeface="Times New Roman" pitchFamily="18" charset="0"/>
                </a:rPr>
                <a:t>设备</a:t>
              </a:r>
              <a:endParaRPr lang="en-US" altLang="zh-CN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Text Box 62"/>
            <p:cNvSpPr txBox="1">
              <a:spLocks noChangeArrowheads="1"/>
            </p:cNvSpPr>
            <p:nvPr/>
          </p:nvSpPr>
          <p:spPr bwMode="auto">
            <a:xfrm>
              <a:off x="4055" y="3025"/>
              <a:ext cx="987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Times New Roman" pitchFamily="18" charset="0"/>
                  <a:cs typeface="Times New Roman" pitchFamily="18" charset="0"/>
                </a:rPr>
                <a:t>I/O</a:t>
              </a:r>
              <a:r>
                <a:rPr lang="zh-CN" altLang="en-US" sz="2400" b="1">
                  <a:latin typeface="Times New Roman" pitchFamily="18" charset="0"/>
                  <a:cs typeface="Times New Roman" pitchFamily="18" charset="0"/>
                </a:rPr>
                <a:t>设备</a:t>
              </a:r>
              <a:endParaRPr lang="en-US" altLang="zh-CN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Text Box 63"/>
            <p:cNvSpPr txBox="1">
              <a:spLocks noChangeArrowheads="1"/>
            </p:cNvSpPr>
            <p:nvPr/>
          </p:nvSpPr>
          <p:spPr bwMode="auto">
            <a:xfrm>
              <a:off x="1824" y="1525"/>
              <a:ext cx="2064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3200" b="1">
                  <a:latin typeface="+mn-ea"/>
                </a:rPr>
                <a:t>系 统 总 线</a:t>
              </a:r>
            </a:p>
          </p:txBody>
        </p:sp>
        <p:sp>
          <p:nvSpPr>
            <p:cNvPr id="26" name="Line 64"/>
            <p:cNvSpPr>
              <a:spLocks noChangeShapeType="1"/>
            </p:cNvSpPr>
            <p:nvPr/>
          </p:nvSpPr>
          <p:spPr bwMode="auto">
            <a:xfrm>
              <a:off x="1776" y="1968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 b="1">
                <a:latin typeface="+mn-ea"/>
              </a:endParaRPr>
            </a:p>
          </p:txBody>
        </p:sp>
        <p:sp>
          <p:nvSpPr>
            <p:cNvPr id="27" name="Line 65"/>
            <p:cNvSpPr>
              <a:spLocks noChangeShapeType="1"/>
            </p:cNvSpPr>
            <p:nvPr/>
          </p:nvSpPr>
          <p:spPr bwMode="auto">
            <a:xfrm>
              <a:off x="768" y="1968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 b="1">
                <a:latin typeface="+mn-ea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6468910" y="4307612"/>
            <a:ext cx="1869186" cy="1384995"/>
            <a:chOff x="6418415" y="4451628"/>
            <a:chExt cx="1869186" cy="1384995"/>
          </a:xfrm>
        </p:grpSpPr>
        <p:sp>
          <p:nvSpPr>
            <p:cNvPr id="112" name="Freeform 8"/>
            <p:cNvSpPr>
              <a:spLocks/>
            </p:cNvSpPr>
            <p:nvPr/>
          </p:nvSpPr>
          <p:spPr bwMode="auto">
            <a:xfrm>
              <a:off x="6418415" y="4698447"/>
              <a:ext cx="178698" cy="1034809"/>
            </a:xfrm>
            <a:custGeom>
              <a:avLst/>
              <a:gdLst>
                <a:gd name="T0" fmla="*/ 2147483647 w 40"/>
                <a:gd name="T1" fmla="*/ 0 h 347"/>
                <a:gd name="T2" fmla="*/ 2147483647 w 40"/>
                <a:gd name="T3" fmla="*/ 2147483647 h 347"/>
                <a:gd name="T4" fmla="*/ 2147483647 w 40"/>
                <a:gd name="T5" fmla="*/ 2147483647 h 347"/>
                <a:gd name="T6" fmla="*/ 0 w 40"/>
                <a:gd name="T7" fmla="*/ 2147483647 h 347"/>
                <a:gd name="T8" fmla="*/ 2147483647 w 40"/>
                <a:gd name="T9" fmla="*/ 2147483647 h 347"/>
                <a:gd name="T10" fmla="*/ 2147483647 w 40"/>
                <a:gd name="T11" fmla="*/ 2147483647 h 347"/>
                <a:gd name="T12" fmla="*/ 2147483647 w 40"/>
                <a:gd name="T13" fmla="*/ 2147483647 h 3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" h="347">
                  <a:moveTo>
                    <a:pt x="40" y="0"/>
                  </a:moveTo>
                  <a:cubicBezTo>
                    <a:pt x="29" y="0"/>
                    <a:pt x="20" y="13"/>
                    <a:pt x="20" y="29"/>
                  </a:cubicBezTo>
                  <a:lnTo>
                    <a:pt x="20" y="145"/>
                  </a:lnTo>
                  <a:cubicBezTo>
                    <a:pt x="20" y="161"/>
                    <a:pt x="11" y="173"/>
                    <a:pt x="0" y="173"/>
                  </a:cubicBezTo>
                  <a:cubicBezTo>
                    <a:pt x="11" y="173"/>
                    <a:pt x="20" y="186"/>
                    <a:pt x="20" y="202"/>
                  </a:cubicBezTo>
                  <a:lnTo>
                    <a:pt x="20" y="318"/>
                  </a:lnTo>
                  <a:cubicBezTo>
                    <a:pt x="20" y="334"/>
                    <a:pt x="29" y="347"/>
                    <a:pt x="40" y="347"/>
                  </a:cubicBezTo>
                </a:path>
              </a:pathLst>
            </a:custGeom>
            <a:noFill/>
            <a:ln w="38100" cap="rnd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 sz="2800" b="1">
                <a:latin typeface="+mn-ea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660232" y="4451628"/>
              <a:ext cx="162736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latin typeface="+mn-ea"/>
                </a:rPr>
                <a:t>地址总线</a:t>
              </a:r>
              <a:endParaRPr lang="en-US" altLang="zh-CN" sz="2800" b="1" dirty="0">
                <a:latin typeface="+mn-ea"/>
              </a:endParaRPr>
            </a:p>
            <a:p>
              <a:r>
                <a:rPr lang="zh-CN" altLang="en-US" sz="2800" b="1" dirty="0">
                  <a:latin typeface="+mn-ea"/>
                </a:rPr>
                <a:t>数据总线</a:t>
              </a:r>
              <a:endParaRPr lang="en-US" altLang="zh-CN" sz="2800" b="1" dirty="0">
                <a:latin typeface="+mn-ea"/>
              </a:endParaRPr>
            </a:p>
            <a:p>
              <a:r>
                <a:rPr lang="zh-CN" altLang="en-US" sz="2800" b="1" dirty="0">
                  <a:latin typeface="+mn-ea"/>
                </a:rPr>
                <a:t>控制总线</a:t>
              </a: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683568" y="4210893"/>
            <a:ext cx="5544616" cy="2293185"/>
            <a:chOff x="683568" y="4210893"/>
            <a:chExt cx="5544616" cy="2293185"/>
          </a:xfrm>
        </p:grpSpPr>
        <p:grpSp>
          <p:nvGrpSpPr>
            <p:cNvPr id="109" name="组合 108"/>
            <p:cNvGrpSpPr/>
            <p:nvPr/>
          </p:nvGrpSpPr>
          <p:grpSpPr>
            <a:xfrm>
              <a:off x="683568" y="4325984"/>
              <a:ext cx="5544616" cy="2178094"/>
              <a:chOff x="1691680" y="4325984"/>
              <a:chExt cx="5544616" cy="2178094"/>
            </a:xfrm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1691680" y="4519692"/>
                <a:ext cx="5544616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691680" y="4595196"/>
                <a:ext cx="5544616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1691680" y="4661520"/>
                <a:ext cx="5544616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1691680" y="4725144"/>
                <a:ext cx="5544616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1691680" y="4797152"/>
                <a:ext cx="5544616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1691680" y="4442398"/>
                <a:ext cx="5544616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1691680" y="4869160"/>
                <a:ext cx="5544616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1691680" y="4365104"/>
                <a:ext cx="5544616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流程图: 联系 38"/>
              <p:cNvSpPr/>
              <p:nvPr/>
            </p:nvSpPr>
            <p:spPr>
              <a:xfrm>
                <a:off x="2407527" y="4336317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流程图: 联系 39"/>
              <p:cNvSpPr/>
              <p:nvPr/>
            </p:nvSpPr>
            <p:spPr>
              <a:xfrm>
                <a:off x="2497358" y="4408325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流程图: 联系 40"/>
              <p:cNvSpPr/>
              <p:nvPr/>
            </p:nvSpPr>
            <p:spPr>
              <a:xfrm>
                <a:off x="2582065" y="4492188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流程图: 联系 41"/>
              <p:cNvSpPr/>
              <p:nvPr/>
            </p:nvSpPr>
            <p:spPr>
              <a:xfrm>
                <a:off x="2670161" y="4573553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流程图: 联系 42"/>
              <p:cNvSpPr/>
              <p:nvPr/>
            </p:nvSpPr>
            <p:spPr>
              <a:xfrm>
                <a:off x="2767532" y="4641328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流程图: 联系 43"/>
              <p:cNvSpPr/>
              <p:nvPr/>
            </p:nvSpPr>
            <p:spPr>
              <a:xfrm>
                <a:off x="2857398" y="4703979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流程图: 联系 44"/>
              <p:cNvSpPr/>
              <p:nvPr/>
            </p:nvSpPr>
            <p:spPr>
              <a:xfrm>
                <a:off x="2941214" y="4768365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流程图: 联系 45"/>
              <p:cNvSpPr/>
              <p:nvPr/>
            </p:nvSpPr>
            <p:spPr>
              <a:xfrm>
                <a:off x="3028783" y="4844653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8" name="直接连接符 47"/>
              <p:cNvCxnSpPr/>
              <p:nvPr/>
            </p:nvCxnSpPr>
            <p:spPr>
              <a:xfrm>
                <a:off x="2431320" y="4360214"/>
                <a:ext cx="0" cy="144016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2517998" y="4437112"/>
                <a:ext cx="0" cy="136815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3050052" y="4869160"/>
                <a:ext cx="0" cy="936104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2694902" y="4581128"/>
                <a:ext cx="0" cy="122413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2608224" y="4509120"/>
                <a:ext cx="4890" cy="1296144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2786470" y="4669904"/>
                <a:ext cx="0" cy="113536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2882928" y="4725144"/>
                <a:ext cx="0" cy="108012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2968264" y="4797152"/>
                <a:ext cx="0" cy="100811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流程图: 联系 65"/>
              <p:cNvSpPr/>
              <p:nvPr/>
            </p:nvSpPr>
            <p:spPr>
              <a:xfrm>
                <a:off x="3923928" y="4340654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流程图: 联系 66"/>
              <p:cNvSpPr/>
              <p:nvPr/>
            </p:nvSpPr>
            <p:spPr>
              <a:xfrm>
                <a:off x="4013759" y="4412662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流程图: 联系 67"/>
              <p:cNvSpPr/>
              <p:nvPr/>
            </p:nvSpPr>
            <p:spPr>
              <a:xfrm>
                <a:off x="4098466" y="4496525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流程图: 联系 68"/>
              <p:cNvSpPr/>
              <p:nvPr/>
            </p:nvSpPr>
            <p:spPr>
              <a:xfrm>
                <a:off x="4186562" y="4577890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流程图: 联系 69"/>
              <p:cNvSpPr/>
              <p:nvPr/>
            </p:nvSpPr>
            <p:spPr>
              <a:xfrm>
                <a:off x="4283933" y="4645665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流程图: 联系 70"/>
              <p:cNvSpPr/>
              <p:nvPr/>
            </p:nvSpPr>
            <p:spPr>
              <a:xfrm>
                <a:off x="4373799" y="4708316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流程图: 联系 71"/>
              <p:cNvSpPr/>
              <p:nvPr/>
            </p:nvSpPr>
            <p:spPr>
              <a:xfrm>
                <a:off x="4457615" y="4772702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流程图: 联系 72"/>
              <p:cNvSpPr/>
              <p:nvPr/>
            </p:nvSpPr>
            <p:spPr>
              <a:xfrm>
                <a:off x="4545184" y="4848990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4" name="直接连接符 73"/>
              <p:cNvCxnSpPr/>
              <p:nvPr/>
            </p:nvCxnSpPr>
            <p:spPr>
              <a:xfrm>
                <a:off x="3947721" y="4364551"/>
                <a:ext cx="0" cy="144016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4034399" y="4441449"/>
                <a:ext cx="0" cy="136815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4566453" y="4873497"/>
                <a:ext cx="0" cy="936104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4211303" y="4585465"/>
                <a:ext cx="0" cy="122413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4124625" y="4513457"/>
                <a:ext cx="4890" cy="1296144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4302871" y="4674241"/>
                <a:ext cx="0" cy="113536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4399329" y="4729481"/>
                <a:ext cx="0" cy="108012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4484665" y="4801489"/>
                <a:ext cx="0" cy="100811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流程图: 联系 81"/>
              <p:cNvSpPr/>
              <p:nvPr/>
            </p:nvSpPr>
            <p:spPr>
              <a:xfrm>
                <a:off x="5345185" y="4325984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流程图: 联系 82"/>
              <p:cNvSpPr/>
              <p:nvPr/>
            </p:nvSpPr>
            <p:spPr>
              <a:xfrm>
                <a:off x="5435016" y="4397992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流程图: 联系 83"/>
              <p:cNvSpPr/>
              <p:nvPr/>
            </p:nvSpPr>
            <p:spPr>
              <a:xfrm>
                <a:off x="5519723" y="4481855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流程图: 联系 84"/>
              <p:cNvSpPr/>
              <p:nvPr/>
            </p:nvSpPr>
            <p:spPr>
              <a:xfrm>
                <a:off x="5607819" y="4563220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流程图: 联系 85"/>
              <p:cNvSpPr/>
              <p:nvPr/>
            </p:nvSpPr>
            <p:spPr>
              <a:xfrm>
                <a:off x="5705190" y="4630995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流程图: 联系 86"/>
              <p:cNvSpPr/>
              <p:nvPr/>
            </p:nvSpPr>
            <p:spPr>
              <a:xfrm>
                <a:off x="5795056" y="4693646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流程图: 联系 87"/>
              <p:cNvSpPr/>
              <p:nvPr/>
            </p:nvSpPr>
            <p:spPr>
              <a:xfrm>
                <a:off x="5878872" y="4758032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流程图: 联系 88"/>
              <p:cNvSpPr/>
              <p:nvPr/>
            </p:nvSpPr>
            <p:spPr>
              <a:xfrm>
                <a:off x="5966441" y="4834320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0" name="直接连接符 89"/>
              <p:cNvCxnSpPr/>
              <p:nvPr/>
            </p:nvCxnSpPr>
            <p:spPr>
              <a:xfrm>
                <a:off x="5368978" y="4349881"/>
                <a:ext cx="0" cy="144016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5455656" y="4426779"/>
                <a:ext cx="0" cy="136815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5987710" y="4858827"/>
                <a:ext cx="0" cy="936104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5632560" y="4570795"/>
                <a:ext cx="0" cy="122413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5545882" y="4498787"/>
                <a:ext cx="4890" cy="1296144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>
                <a:off x="5724128" y="4659571"/>
                <a:ext cx="0" cy="113536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5820586" y="4714811"/>
                <a:ext cx="0" cy="108012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5905922" y="4786819"/>
                <a:ext cx="0" cy="100811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Rectangle 44"/>
              <p:cNvSpPr>
                <a:spLocks noChangeArrowheads="1"/>
              </p:cNvSpPr>
              <p:nvPr/>
            </p:nvSpPr>
            <p:spPr bwMode="auto">
              <a:xfrm>
                <a:off x="2056656" y="5818278"/>
                <a:ext cx="1219200" cy="6858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1">
                  <a:latin typeface="+mn-ea"/>
                </a:endParaRPr>
              </a:p>
            </p:txBody>
          </p:sp>
          <p:sp>
            <p:nvSpPr>
              <p:cNvPr id="99" name="Text Box 57"/>
              <p:cNvSpPr txBox="1">
                <a:spLocks noChangeArrowheads="1"/>
              </p:cNvSpPr>
              <p:nvPr/>
            </p:nvSpPr>
            <p:spPr bwMode="auto">
              <a:xfrm>
                <a:off x="2107456" y="5881778"/>
                <a:ext cx="1046163" cy="58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 b="1" dirty="0">
                    <a:latin typeface="Times New Roman" pitchFamily="18" charset="0"/>
                    <a:cs typeface="Times New Roman" pitchFamily="18" charset="0"/>
                  </a:rPr>
                  <a:t>CPU</a:t>
                </a:r>
              </a:p>
            </p:txBody>
          </p:sp>
          <p:sp>
            <p:nvSpPr>
              <p:cNvPr id="100" name="Rectangle 45"/>
              <p:cNvSpPr>
                <a:spLocks noChangeArrowheads="1"/>
              </p:cNvSpPr>
              <p:nvPr/>
            </p:nvSpPr>
            <p:spPr bwMode="auto">
              <a:xfrm>
                <a:off x="3640832" y="5815897"/>
                <a:ext cx="1219200" cy="6858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1">
                  <a:latin typeface="+mn-ea"/>
                </a:endParaRPr>
              </a:p>
            </p:txBody>
          </p:sp>
          <p:sp>
            <p:nvSpPr>
              <p:cNvPr id="101" name="Text Box 58"/>
              <p:cNvSpPr txBox="1">
                <a:spLocks noChangeArrowheads="1"/>
              </p:cNvSpPr>
              <p:nvPr/>
            </p:nvSpPr>
            <p:spPr bwMode="auto">
              <a:xfrm>
                <a:off x="3963095" y="5885747"/>
                <a:ext cx="838200" cy="579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 b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</a:p>
            </p:txBody>
          </p:sp>
          <p:sp>
            <p:nvSpPr>
              <p:cNvPr id="107" name="Rectangle 47"/>
              <p:cNvSpPr>
                <a:spLocks noChangeArrowheads="1"/>
              </p:cNvSpPr>
              <p:nvPr/>
            </p:nvSpPr>
            <p:spPr bwMode="auto">
              <a:xfrm>
                <a:off x="5085995" y="5815203"/>
                <a:ext cx="1219200" cy="6858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b="1">
                  <a:latin typeface="+mn-ea"/>
                </a:endParaRPr>
              </a:p>
            </p:txBody>
          </p:sp>
          <p:sp>
            <p:nvSpPr>
              <p:cNvPr id="108" name="Text Box 59"/>
              <p:cNvSpPr txBox="1">
                <a:spLocks noChangeArrowheads="1"/>
              </p:cNvSpPr>
              <p:nvPr/>
            </p:nvSpPr>
            <p:spPr bwMode="auto">
              <a:xfrm>
                <a:off x="5220072" y="5844081"/>
                <a:ext cx="1053595" cy="579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3200" b="1" dirty="0">
                    <a:latin typeface="+mn-ea"/>
                  </a:rPr>
                  <a:t>接口</a:t>
                </a:r>
              </a:p>
            </p:txBody>
          </p:sp>
        </p:grpSp>
        <p:sp>
          <p:nvSpPr>
            <p:cNvPr id="102" name="椭圆 101"/>
            <p:cNvSpPr/>
            <p:nvPr/>
          </p:nvSpPr>
          <p:spPr>
            <a:xfrm>
              <a:off x="2267744" y="4210893"/>
              <a:ext cx="360040" cy="84239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4" name="Picture 4" descr="C:\Users\Administrator\Desktop\微立体创业计划\004.png">
            <a:extLst>
              <a:ext uri="{FF2B5EF4-FFF2-40B4-BE49-F238E27FC236}">
                <a16:creationId xmlns:a16="http://schemas.microsoft.com/office/drawing/2014/main" id="{0F9689F7-291C-46CC-B28B-D0F028A6F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7793"/>
            <a:ext cx="457340" cy="457340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8846" y="1105580"/>
            <a:ext cx="2436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  单总线架构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55324BE-8339-416A-86BE-A84AB89D3C2D}"/>
              </a:ext>
            </a:extLst>
          </p:cNvPr>
          <p:cNvGrpSpPr/>
          <p:nvPr/>
        </p:nvGrpSpPr>
        <p:grpSpPr>
          <a:xfrm>
            <a:off x="825847" y="-2927"/>
            <a:ext cx="7266477" cy="839639"/>
            <a:chOff x="1044403" y="189434"/>
            <a:chExt cx="7266477" cy="839639"/>
          </a:xfrm>
        </p:grpSpPr>
        <p:sp>
          <p:nvSpPr>
            <p:cNvPr id="15" name="六边形 14">
              <a:extLst>
                <a:ext uri="{FF2B5EF4-FFF2-40B4-BE49-F238E27FC236}">
                  <a16:creationId xmlns:a16="http://schemas.microsoft.com/office/drawing/2014/main" id="{DA43E4D7-7F03-4458-AA57-7DCECEBB9C7F}"/>
                </a:ext>
              </a:extLst>
            </p:cNvPr>
            <p:cNvSpPr/>
            <p:nvPr/>
          </p:nvSpPr>
          <p:spPr>
            <a:xfrm>
              <a:off x="1336676" y="283390"/>
              <a:ext cx="6974204" cy="649825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5000"/>
                    <a:lumOff val="1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>
              <a:gradFill>
                <a:gsLst>
                  <a:gs pos="0">
                    <a:schemeClr val="bg1">
                      <a:lumMod val="71000"/>
                      <a:lumOff val="29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0"/>
              </a:gradFill>
            </a:ln>
            <a:effectLst>
              <a:outerShdw blurRad="482600" dist="241300" dir="2700000" algn="tl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38EBF1F-4B2C-473C-AD61-598F29E2E18B}"/>
                </a:ext>
              </a:extLst>
            </p:cNvPr>
            <p:cNvGrpSpPr/>
            <p:nvPr/>
          </p:nvGrpSpPr>
          <p:grpSpPr>
            <a:xfrm>
              <a:off x="1044403" y="189434"/>
              <a:ext cx="864096" cy="839639"/>
              <a:chOff x="304800" y="673100"/>
              <a:chExt cx="4000500" cy="4000500"/>
            </a:xfrm>
            <a:effectLst>
              <a:outerShdw blurRad="444500" dist="254000" dir="684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1" name="同心圆 215">
                <a:extLst>
                  <a:ext uri="{FF2B5EF4-FFF2-40B4-BE49-F238E27FC236}">
                    <a16:creationId xmlns:a16="http://schemas.microsoft.com/office/drawing/2014/main" id="{23E82B9A-74DF-497E-9C08-1BA902D1E193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2621F401-4B4D-4917-98C4-B1FB7802170B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2AC6F93-A261-4361-8147-1D817FE59D76}"/>
                </a:ext>
              </a:extLst>
            </p:cNvPr>
            <p:cNvSpPr/>
            <p:nvPr/>
          </p:nvSpPr>
          <p:spPr>
            <a:xfrm>
              <a:off x="2064502" y="352699"/>
              <a:ext cx="5894405" cy="523244"/>
            </a:xfrm>
            <a:prstGeom prst="rect">
              <a:avLst/>
            </a:prstGeom>
          </p:spPr>
          <p:txBody>
            <a:bodyPr wrap="square" lIns="91466" tIns="45732" rIns="91466" bIns="45732">
              <a:spAutoFit/>
            </a:bodyPr>
            <a:lstStyle/>
            <a:p>
              <a:r>
                <a:rPr lang="en-US" altLang="zh-CN" sz="28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1.2.2  </a:t>
              </a:r>
              <a:r>
                <a:rPr lang="zh-CN" altLang="en-US" sz="28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计算机各大部件的互连结构</a:t>
              </a:r>
              <a:endPara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CBD8470-7994-44BD-BABD-3F854F036C1A}"/>
                </a:ext>
              </a:extLst>
            </p:cNvPr>
            <p:cNvGrpSpPr/>
            <p:nvPr/>
          </p:nvGrpSpPr>
          <p:grpSpPr>
            <a:xfrm>
              <a:off x="1260426" y="363943"/>
              <a:ext cx="449306" cy="473563"/>
              <a:chOff x="304800" y="673100"/>
              <a:chExt cx="4000500" cy="4000500"/>
            </a:xfrm>
            <a:effectLst>
              <a:outerShdw blurRad="444500" dist="254000" dir="684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9" name="同心圆 220">
                <a:extLst>
                  <a:ext uri="{FF2B5EF4-FFF2-40B4-BE49-F238E27FC236}">
                    <a16:creationId xmlns:a16="http://schemas.microsoft.com/office/drawing/2014/main" id="{D983B237-0B4D-4B79-90D4-801323DDBFD2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6B43FBD0-04C2-4603-AA0F-98838E55D59D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</p:grpSp>
      </p:grpSp>
      <p:pic>
        <p:nvPicPr>
          <p:cNvPr id="23" name="Picture 4" descr="C:\Users\Administrator\Desktop\微立体创业计划\004.png">
            <a:extLst>
              <a:ext uri="{FF2B5EF4-FFF2-40B4-BE49-F238E27FC236}">
                <a16:creationId xmlns:a16="http://schemas.microsoft.com/office/drawing/2014/main" id="{3B645D54-64F1-4803-A7D4-5C4AC7461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20" y="1124401"/>
            <a:ext cx="457340" cy="457340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51FF6EFA-3741-4F83-A82C-84CCC0961DCB}"/>
              </a:ext>
            </a:extLst>
          </p:cNvPr>
          <p:cNvGrpSpPr/>
          <p:nvPr/>
        </p:nvGrpSpPr>
        <p:grpSpPr>
          <a:xfrm>
            <a:off x="788846" y="2276872"/>
            <a:ext cx="7543800" cy="2823865"/>
            <a:chOff x="800100" y="2027039"/>
            <a:chExt cx="7543800" cy="2823865"/>
          </a:xfrm>
        </p:grpSpPr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1F1D5913-3E6F-44FA-91A0-4519E866B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300" y="3022104"/>
              <a:ext cx="1219200" cy="68580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6" name="Rectangle 4">
              <a:extLst>
                <a:ext uri="{FF2B5EF4-FFF2-40B4-BE49-F238E27FC236}">
                  <a16:creationId xmlns:a16="http://schemas.microsoft.com/office/drawing/2014/main" id="{AD57E162-3749-4E4E-9699-D54A3F5FB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6500" y="3022104"/>
              <a:ext cx="1219200" cy="68580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7" name="Rectangle 5">
              <a:extLst>
                <a:ext uri="{FF2B5EF4-FFF2-40B4-BE49-F238E27FC236}">
                  <a16:creationId xmlns:a16="http://schemas.microsoft.com/office/drawing/2014/main" id="{81BB9C4A-8E67-4055-A246-3FDA2F2C3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6700" y="4165104"/>
              <a:ext cx="1219200" cy="68580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" name="Rectangle 6">
              <a:extLst>
                <a:ext uri="{FF2B5EF4-FFF2-40B4-BE49-F238E27FC236}">
                  <a16:creationId xmlns:a16="http://schemas.microsoft.com/office/drawing/2014/main" id="{089D8AF3-93CC-4001-A941-BE26D3CE5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6700" y="3022104"/>
              <a:ext cx="1219200" cy="68580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D92BEE7C-07B0-4299-B28C-F39B99663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7500" y="3022104"/>
              <a:ext cx="1219200" cy="68580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650837FC-B835-4C4C-AF81-F891919EA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7500" y="4165104"/>
              <a:ext cx="1219200" cy="68580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1" name="Line 9">
              <a:extLst>
                <a:ext uri="{FF2B5EF4-FFF2-40B4-BE49-F238E27FC236}">
                  <a16:creationId xmlns:a16="http://schemas.microsoft.com/office/drawing/2014/main" id="{52D67B18-3558-461B-A5DE-77ACC6C318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0100" y="2564904"/>
              <a:ext cx="75438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2" name="Line 10">
              <a:extLst>
                <a:ext uri="{FF2B5EF4-FFF2-40B4-BE49-F238E27FC236}">
                  <a16:creationId xmlns:a16="http://schemas.microsoft.com/office/drawing/2014/main" id="{B9F7C29F-1327-4206-A5C7-D87BC597FD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6300" y="2564904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3" name="Line 11">
              <a:extLst>
                <a:ext uri="{FF2B5EF4-FFF2-40B4-BE49-F238E27FC236}">
                  <a16:creationId xmlns:a16="http://schemas.microsoft.com/office/drawing/2014/main" id="{BED92D92-F949-4AD8-B3B6-61E03C996F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6300" y="3707904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4" name="Line 12">
              <a:extLst>
                <a:ext uri="{FF2B5EF4-FFF2-40B4-BE49-F238E27FC236}">
                  <a16:creationId xmlns:a16="http://schemas.microsoft.com/office/drawing/2014/main" id="{63FDE73F-BEC7-46AD-A1A2-794A0EE8B6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7100" y="2564904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5" name="Line 13">
              <a:extLst>
                <a:ext uri="{FF2B5EF4-FFF2-40B4-BE49-F238E27FC236}">
                  <a16:creationId xmlns:a16="http://schemas.microsoft.com/office/drawing/2014/main" id="{09461E6E-9CEF-4DD1-8CF1-B71B3FCBCC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7100" y="3707904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6" name="Line 14">
              <a:extLst>
                <a:ext uri="{FF2B5EF4-FFF2-40B4-BE49-F238E27FC236}">
                  <a16:creationId xmlns:a16="http://schemas.microsoft.com/office/drawing/2014/main" id="{046DF6D5-3394-4E23-A788-A5F92CCD67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0700" y="3403104"/>
              <a:ext cx="8382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7" name="Line 15">
              <a:extLst>
                <a:ext uri="{FF2B5EF4-FFF2-40B4-BE49-F238E27FC236}">
                  <a16:creationId xmlns:a16="http://schemas.microsoft.com/office/drawing/2014/main" id="{12CD0603-90EB-4382-A046-3CCA7F6481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0700" y="4546104"/>
              <a:ext cx="8382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8" name="Text Box 16">
              <a:extLst>
                <a:ext uri="{FF2B5EF4-FFF2-40B4-BE49-F238E27FC236}">
                  <a16:creationId xmlns:a16="http://schemas.microsoft.com/office/drawing/2014/main" id="{D873FD6D-087C-4A3E-BF92-10E0AC25D0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900" y="3098304"/>
              <a:ext cx="838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CPU</a:t>
              </a:r>
            </a:p>
          </p:txBody>
        </p:sp>
        <p:sp>
          <p:nvSpPr>
            <p:cNvPr id="39" name="Text Box 17">
              <a:extLst>
                <a:ext uri="{FF2B5EF4-FFF2-40B4-BE49-F238E27FC236}">
                  <a16:creationId xmlns:a16="http://schemas.microsoft.com/office/drawing/2014/main" id="{A8FF53C3-1550-4580-81AA-4E2B7097F5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7500" y="3098304"/>
              <a:ext cx="838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M</a:t>
              </a:r>
            </a:p>
          </p:txBody>
        </p:sp>
        <p:sp>
          <p:nvSpPr>
            <p:cNvPr id="40" name="Text Box 18">
              <a:extLst>
                <a:ext uri="{FF2B5EF4-FFF2-40B4-BE49-F238E27FC236}">
                  <a16:creationId xmlns:a16="http://schemas.microsoft.com/office/drawing/2014/main" id="{C851CFBC-FCAC-4463-9B96-04A1CB6715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100" y="3098304"/>
              <a:ext cx="14478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接口</a:t>
              </a:r>
            </a:p>
          </p:txBody>
        </p:sp>
        <p:sp>
          <p:nvSpPr>
            <p:cNvPr id="41" name="Text Box 19">
              <a:extLst>
                <a:ext uri="{FF2B5EF4-FFF2-40B4-BE49-F238E27FC236}">
                  <a16:creationId xmlns:a16="http://schemas.microsoft.com/office/drawing/2014/main" id="{F9F53ADB-C1DC-4D5D-BA94-FD5994481B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19900" y="3098304"/>
              <a:ext cx="1371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接口</a:t>
              </a:r>
            </a:p>
          </p:txBody>
        </p:sp>
        <p:sp>
          <p:nvSpPr>
            <p:cNvPr id="42" name="Text Box 20">
              <a:extLst>
                <a:ext uri="{FF2B5EF4-FFF2-40B4-BE49-F238E27FC236}">
                  <a16:creationId xmlns:a16="http://schemas.microsoft.com/office/drawing/2014/main" id="{E65D2EFC-C02E-4463-A8FA-6A967054FC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6700" y="4241304"/>
              <a:ext cx="1371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I/O</a:t>
              </a: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设备</a:t>
              </a:r>
              <a:endPara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3" name="Text Box 21">
              <a:extLst>
                <a:ext uri="{FF2B5EF4-FFF2-40B4-BE49-F238E27FC236}">
                  <a16:creationId xmlns:a16="http://schemas.microsoft.com/office/drawing/2014/main" id="{4B3F9E82-5BFF-4C0F-8D78-3A03A8D8E3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8043" y="4241304"/>
              <a:ext cx="137159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I/O</a:t>
              </a: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设备</a:t>
              </a:r>
              <a:endPara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4" name="Text Box 22">
              <a:extLst>
                <a:ext uri="{FF2B5EF4-FFF2-40B4-BE49-F238E27FC236}">
                  <a16:creationId xmlns:a16="http://schemas.microsoft.com/office/drawing/2014/main" id="{F272988C-064A-41F0-8FC8-2841A35C2E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866" y="2027039"/>
              <a:ext cx="3276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系 统 总 线</a:t>
              </a:r>
            </a:p>
          </p:txBody>
        </p:sp>
        <p:sp>
          <p:nvSpPr>
            <p:cNvPr id="45" name="Line 23">
              <a:extLst>
                <a:ext uri="{FF2B5EF4-FFF2-40B4-BE49-F238E27FC236}">
                  <a16:creationId xmlns:a16="http://schemas.microsoft.com/office/drawing/2014/main" id="{E470764B-A4F8-4DA5-AA79-87E81E7FD3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6100" y="2564904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6" name="Line 24">
              <a:extLst>
                <a:ext uri="{FF2B5EF4-FFF2-40B4-BE49-F238E27FC236}">
                  <a16:creationId xmlns:a16="http://schemas.microsoft.com/office/drawing/2014/main" id="{B16F2AEF-2EE7-46EE-B767-CBD18F9818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5900" y="2564904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F20F259-B4C0-46F4-B95B-08A7AB7B52B7}"/>
              </a:ext>
            </a:extLst>
          </p:cNvPr>
          <p:cNvGrpSpPr/>
          <p:nvPr/>
        </p:nvGrpSpPr>
        <p:grpSpPr>
          <a:xfrm>
            <a:off x="1043608" y="836712"/>
            <a:ext cx="7178700" cy="5275748"/>
            <a:chOff x="1043608" y="836712"/>
            <a:chExt cx="7178700" cy="5275748"/>
          </a:xfrm>
        </p:grpSpPr>
        <p:pic>
          <p:nvPicPr>
            <p:cNvPr id="25" name="Picture 10">
              <a:extLst>
                <a:ext uri="{FF2B5EF4-FFF2-40B4-BE49-F238E27FC236}">
                  <a16:creationId xmlns:a16="http://schemas.microsoft.com/office/drawing/2014/main" id="{E03ADE12-BCEA-4434-BDA8-1AA7E6AC4D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43608" y="836712"/>
              <a:ext cx="7178700" cy="4582464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26" name="TextBox 3">
              <a:extLst>
                <a:ext uri="{FF2B5EF4-FFF2-40B4-BE49-F238E27FC236}">
                  <a16:creationId xmlns:a16="http://schemas.microsoft.com/office/drawing/2014/main" id="{081CC03A-69DA-4459-A1D3-F7A7F6D79348}"/>
                </a:ext>
              </a:extLst>
            </p:cNvPr>
            <p:cNvSpPr txBox="1"/>
            <p:nvPr/>
          </p:nvSpPr>
          <p:spPr>
            <a:xfrm>
              <a:off x="3999611" y="5589240"/>
              <a:ext cx="12666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latin typeface="Times New Roman" pitchFamily="18" charset="0"/>
                  <a:cs typeface="Times New Roman" pitchFamily="18" charset="0"/>
                </a:rPr>
                <a:t>模型机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594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1D9E8417-7937-4CF1-BD12-15C06C6621F8}"/>
              </a:ext>
            </a:extLst>
          </p:cNvPr>
          <p:cNvGrpSpPr/>
          <p:nvPr/>
        </p:nvGrpSpPr>
        <p:grpSpPr>
          <a:xfrm>
            <a:off x="1502185" y="2149841"/>
            <a:ext cx="6454191" cy="2895600"/>
            <a:chOff x="1330183" y="2615588"/>
            <a:chExt cx="6454191" cy="2895600"/>
          </a:xfrm>
        </p:grpSpPr>
        <p:sp>
          <p:nvSpPr>
            <p:cNvPr id="2" name="Rectangle 3">
              <a:extLst>
                <a:ext uri="{FF2B5EF4-FFF2-40B4-BE49-F238E27FC236}">
                  <a16:creationId xmlns:a16="http://schemas.microsoft.com/office/drawing/2014/main" id="{903896F5-A5B7-4AF6-B4F5-E21E77F7E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174" y="2920388"/>
              <a:ext cx="1219200" cy="68580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id="{7D997E05-9813-4782-B282-34A07147D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174" y="4825388"/>
              <a:ext cx="1219200" cy="68580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CEDCBE79-556B-476E-8C49-B7955E84B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7174" y="4825388"/>
              <a:ext cx="1219200" cy="68580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0634EAC9-E55A-4C93-B749-24560539B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7174" y="3682388"/>
              <a:ext cx="1219200" cy="68580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155865D2-4ADE-4BF6-9A09-F3821A335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974" y="3682388"/>
              <a:ext cx="1219200" cy="68580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17D1C658-A7A1-47E1-A28D-9C948A354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974" y="4825388"/>
              <a:ext cx="1219200" cy="68580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" name="Line 9">
              <a:extLst>
                <a:ext uri="{FF2B5EF4-FFF2-40B4-BE49-F238E27FC236}">
                  <a16:creationId xmlns:a16="http://schemas.microsoft.com/office/drawing/2014/main" id="{D63AA2C9-550F-478A-BE99-33B63E0C90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1374" y="3225188"/>
              <a:ext cx="49530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" name="Line 10">
              <a:extLst>
                <a:ext uri="{FF2B5EF4-FFF2-40B4-BE49-F238E27FC236}">
                  <a16:creationId xmlns:a16="http://schemas.microsoft.com/office/drawing/2014/main" id="{2E8691BB-3F4E-4165-8D1C-E4D4D4F384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1774" y="3606188"/>
              <a:ext cx="0" cy="12192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" name="Line 11">
              <a:extLst>
                <a:ext uri="{FF2B5EF4-FFF2-40B4-BE49-F238E27FC236}">
                  <a16:creationId xmlns:a16="http://schemas.microsoft.com/office/drawing/2014/main" id="{D5FA5483-1B1A-4F50-89D0-31E21E25C5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6774" y="3225188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" name="Line 12">
              <a:extLst>
                <a:ext uri="{FF2B5EF4-FFF2-40B4-BE49-F238E27FC236}">
                  <a16:creationId xmlns:a16="http://schemas.microsoft.com/office/drawing/2014/main" id="{8237D025-82C0-4AE4-AC71-65CD29B5A9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6774" y="4368188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2" name="Line 13">
              <a:extLst>
                <a:ext uri="{FF2B5EF4-FFF2-40B4-BE49-F238E27FC236}">
                  <a16:creationId xmlns:a16="http://schemas.microsoft.com/office/drawing/2014/main" id="{6688DBDE-4887-4739-B27E-672AF886BA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17574" y="3225188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" name="Line 14">
              <a:extLst>
                <a:ext uri="{FF2B5EF4-FFF2-40B4-BE49-F238E27FC236}">
                  <a16:creationId xmlns:a16="http://schemas.microsoft.com/office/drawing/2014/main" id="{F70EC820-825B-4F30-9217-90FB18997D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17574" y="4368188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4" name="Line 15">
              <a:extLst>
                <a:ext uri="{FF2B5EF4-FFF2-40B4-BE49-F238E27FC236}">
                  <a16:creationId xmlns:a16="http://schemas.microsoft.com/office/drawing/2014/main" id="{6740CBAD-B0AA-46E4-80DB-168CAD0400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1174" y="4063388"/>
              <a:ext cx="8382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5" name="Line 16">
              <a:extLst>
                <a:ext uri="{FF2B5EF4-FFF2-40B4-BE49-F238E27FC236}">
                  <a16:creationId xmlns:a16="http://schemas.microsoft.com/office/drawing/2014/main" id="{BF8F8881-8049-453C-8BC2-32B52D32B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1174" y="5206388"/>
              <a:ext cx="8382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6" name="Text Box 17">
              <a:extLst>
                <a:ext uri="{FF2B5EF4-FFF2-40B4-BE49-F238E27FC236}">
                  <a16:creationId xmlns:a16="http://schemas.microsoft.com/office/drawing/2014/main" id="{9AA89717-60AD-4143-B787-0343359B8E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0774" y="2996588"/>
              <a:ext cx="838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CPU</a:t>
              </a:r>
            </a:p>
          </p:txBody>
        </p:sp>
        <p:sp>
          <p:nvSpPr>
            <p:cNvPr id="17" name="Text Box 18">
              <a:extLst>
                <a:ext uri="{FF2B5EF4-FFF2-40B4-BE49-F238E27FC236}">
                  <a16:creationId xmlns:a16="http://schemas.microsoft.com/office/drawing/2014/main" id="{FF021C75-FE5D-44CD-9919-2A5B8E3A5F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174" y="4901588"/>
              <a:ext cx="838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M</a:t>
              </a:r>
            </a:p>
          </p:txBody>
        </p:sp>
        <p:sp>
          <p:nvSpPr>
            <p:cNvPr id="18" name="Text Box 19">
              <a:extLst>
                <a:ext uri="{FF2B5EF4-FFF2-40B4-BE49-F238E27FC236}">
                  <a16:creationId xmlns:a16="http://schemas.microsoft.com/office/drawing/2014/main" id="{887016EE-D67C-436C-BE97-821FDC741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9574" y="3758588"/>
              <a:ext cx="1143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接口</a:t>
              </a:r>
            </a:p>
          </p:txBody>
        </p:sp>
        <p:sp>
          <p:nvSpPr>
            <p:cNvPr id="19" name="Text Box 20">
              <a:extLst>
                <a:ext uri="{FF2B5EF4-FFF2-40B4-BE49-F238E27FC236}">
                  <a16:creationId xmlns:a16="http://schemas.microsoft.com/office/drawing/2014/main" id="{3D2B17BB-E149-4209-907E-E9550470C8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0374" y="3758588"/>
              <a:ext cx="1371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接口</a:t>
              </a:r>
            </a:p>
          </p:txBody>
        </p:sp>
        <p:sp>
          <p:nvSpPr>
            <p:cNvPr id="20" name="Text Box 21">
              <a:extLst>
                <a:ext uri="{FF2B5EF4-FFF2-40B4-BE49-F238E27FC236}">
                  <a16:creationId xmlns:a16="http://schemas.microsoft.com/office/drawing/2014/main" id="{25762243-9CEC-4531-A7C4-6F5B8DD2AC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5902" y="4901588"/>
              <a:ext cx="129538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I/O</a:t>
              </a: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设备</a:t>
              </a:r>
              <a:endPara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" name="Text Box 22">
              <a:extLst>
                <a:ext uri="{FF2B5EF4-FFF2-40B4-BE49-F238E27FC236}">
                  <a16:creationId xmlns:a16="http://schemas.microsoft.com/office/drawing/2014/main" id="{27646803-A604-4A40-B4B0-C003569319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7974" y="4901588"/>
              <a:ext cx="1371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I/O</a:t>
              </a: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设备</a:t>
              </a:r>
              <a:endPara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" name="Text Box 23">
              <a:extLst>
                <a:ext uri="{FF2B5EF4-FFF2-40B4-BE49-F238E27FC236}">
                  <a16:creationId xmlns:a16="http://schemas.microsoft.com/office/drawing/2014/main" id="{A5DC1E35-44BD-4948-B806-47D00CC90C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9174" y="2615588"/>
              <a:ext cx="2362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I/O</a:t>
              </a: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 总线</a:t>
              </a:r>
            </a:p>
          </p:txBody>
        </p:sp>
        <p:sp>
          <p:nvSpPr>
            <p:cNvPr id="23" name="Text Box 24">
              <a:extLst>
                <a:ext uri="{FF2B5EF4-FFF2-40B4-BE49-F238E27FC236}">
                  <a16:creationId xmlns:a16="http://schemas.microsoft.com/office/drawing/2014/main" id="{514B7F04-0846-4F0A-8FDC-B8F4AB8B3A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0183" y="3952474"/>
              <a:ext cx="106679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M</a:t>
              </a: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总线 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49F2E05-6509-40AF-AEE1-8637BFC6D96F}"/>
              </a:ext>
            </a:extLst>
          </p:cNvPr>
          <p:cNvGrpSpPr/>
          <p:nvPr/>
        </p:nvGrpSpPr>
        <p:grpSpPr>
          <a:xfrm>
            <a:off x="744497" y="907031"/>
            <a:ext cx="5306879" cy="656846"/>
            <a:chOff x="744497" y="907031"/>
            <a:chExt cx="5306879" cy="656846"/>
          </a:xfrm>
        </p:grpSpPr>
        <p:sp>
          <p:nvSpPr>
            <p:cNvPr id="24" name="Text Box 11">
              <a:extLst>
                <a:ext uri="{FF2B5EF4-FFF2-40B4-BE49-F238E27FC236}">
                  <a16:creationId xmlns:a16="http://schemas.microsoft.com/office/drawing/2014/main" id="{51C2373B-3B9A-4C78-94FC-A881C08733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1837" y="907031"/>
              <a:ext cx="4849539" cy="656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2. </a:t>
              </a:r>
              <a:r>
                <a: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以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CPU</a:t>
              </a:r>
              <a:r>
                <a: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为中心的双总线结构</a:t>
              </a:r>
            </a:p>
          </p:txBody>
        </p:sp>
        <p:pic>
          <p:nvPicPr>
            <p:cNvPr id="26" name="Picture 4" descr="C:\Users\Administrator\Desktop\微立体创业计划\004.png">
              <a:extLst>
                <a:ext uri="{FF2B5EF4-FFF2-40B4-BE49-F238E27FC236}">
                  <a16:creationId xmlns:a16="http://schemas.microsoft.com/office/drawing/2014/main" id="{46BE6BBB-0F92-467D-B86D-7E70A36B7D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497" y="1071126"/>
              <a:ext cx="457340" cy="457340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2970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2A491DE-77BA-4612-B0C6-A00329159842}"/>
              </a:ext>
            </a:extLst>
          </p:cNvPr>
          <p:cNvGrpSpPr/>
          <p:nvPr/>
        </p:nvGrpSpPr>
        <p:grpSpPr>
          <a:xfrm>
            <a:off x="744497" y="907031"/>
            <a:ext cx="5987743" cy="656846"/>
            <a:chOff x="744497" y="907031"/>
            <a:chExt cx="5987743" cy="656846"/>
          </a:xfrm>
        </p:grpSpPr>
        <p:sp>
          <p:nvSpPr>
            <p:cNvPr id="3" name="Text Box 11">
              <a:extLst>
                <a:ext uri="{FF2B5EF4-FFF2-40B4-BE49-F238E27FC236}">
                  <a16:creationId xmlns:a16="http://schemas.microsoft.com/office/drawing/2014/main" id="{DAA35330-8458-403A-857F-82A57BA315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1837" y="907031"/>
              <a:ext cx="5530403" cy="656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3. </a:t>
              </a:r>
              <a:r>
                <a: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以存储器为中心的双总线结构</a:t>
              </a:r>
            </a:p>
          </p:txBody>
        </p:sp>
        <p:pic>
          <p:nvPicPr>
            <p:cNvPr id="4" name="Picture 4" descr="C:\Users\Administrator\Desktop\微立体创业计划\004.png">
              <a:extLst>
                <a:ext uri="{FF2B5EF4-FFF2-40B4-BE49-F238E27FC236}">
                  <a16:creationId xmlns:a16="http://schemas.microsoft.com/office/drawing/2014/main" id="{A2CD75B6-BE06-4ECE-8EA7-02BF35EED2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497" y="1071126"/>
              <a:ext cx="457340" cy="457340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F87B4D0-3CFF-4769-AF26-5D6E2F475005}"/>
              </a:ext>
            </a:extLst>
          </p:cNvPr>
          <p:cNvGrpSpPr/>
          <p:nvPr/>
        </p:nvGrpSpPr>
        <p:grpSpPr>
          <a:xfrm>
            <a:off x="683568" y="1976735"/>
            <a:ext cx="7543800" cy="2904529"/>
            <a:chOff x="533400" y="2505671"/>
            <a:chExt cx="7543800" cy="2904529"/>
          </a:xfrm>
        </p:grpSpPr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08070E28-C125-4F1A-B38E-431C43A00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3581400"/>
              <a:ext cx="1219200" cy="68580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5EC38178-998E-4249-8C43-46001B96B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3581400"/>
              <a:ext cx="1219200" cy="68580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2EDCB690-1EA4-40AD-8E25-486C1240A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0" y="4724400"/>
              <a:ext cx="1219200" cy="68580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2" name="Rectangle 6">
              <a:extLst>
                <a:ext uri="{FF2B5EF4-FFF2-40B4-BE49-F238E27FC236}">
                  <a16:creationId xmlns:a16="http://schemas.microsoft.com/office/drawing/2014/main" id="{9BEB49E2-224F-4ADC-9497-5A84632AD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0" y="3581400"/>
              <a:ext cx="1219200" cy="68580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BBC6BC77-1A66-48FE-B505-5D362C5E0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3581400"/>
              <a:ext cx="1219200" cy="68580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AED8387E-989E-45F2-9063-68E0A3943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4724400"/>
              <a:ext cx="1219200" cy="685800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5" name="Line 9">
              <a:extLst>
                <a:ext uri="{FF2B5EF4-FFF2-40B4-BE49-F238E27FC236}">
                  <a16:creationId xmlns:a16="http://schemas.microsoft.com/office/drawing/2014/main" id="{5B942B2A-24CF-4397-B985-C8F9F8E64D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" y="3124200"/>
              <a:ext cx="75438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6" name="Line 10">
              <a:extLst>
                <a:ext uri="{FF2B5EF4-FFF2-40B4-BE49-F238E27FC236}">
                  <a16:creationId xmlns:a16="http://schemas.microsoft.com/office/drawing/2014/main" id="{55AF92E4-104E-44E4-8D38-7B0A4AEB47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9600" y="3124200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7" name="Line 11">
              <a:extLst>
                <a:ext uri="{FF2B5EF4-FFF2-40B4-BE49-F238E27FC236}">
                  <a16:creationId xmlns:a16="http://schemas.microsoft.com/office/drawing/2014/main" id="{4C91E6B2-73CC-4D15-A6E7-E85A4E3E56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9600" y="4267200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8" name="Line 12">
              <a:extLst>
                <a:ext uri="{FF2B5EF4-FFF2-40B4-BE49-F238E27FC236}">
                  <a16:creationId xmlns:a16="http://schemas.microsoft.com/office/drawing/2014/main" id="{BB18504D-44EB-45F9-9863-6E1C2C40D3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0400" y="3124200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9" name="Line 13">
              <a:extLst>
                <a:ext uri="{FF2B5EF4-FFF2-40B4-BE49-F238E27FC236}">
                  <a16:creationId xmlns:a16="http://schemas.microsoft.com/office/drawing/2014/main" id="{0A0A8E3C-E0DD-445B-99C8-F930761E85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0400" y="4267200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0" name="Line 14">
              <a:extLst>
                <a:ext uri="{FF2B5EF4-FFF2-40B4-BE49-F238E27FC236}">
                  <a16:creationId xmlns:a16="http://schemas.microsoft.com/office/drawing/2014/main" id="{6D93C946-1447-4925-92E7-B5AA74BB24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3962400"/>
              <a:ext cx="8382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1" name="Line 15">
              <a:extLst>
                <a:ext uri="{FF2B5EF4-FFF2-40B4-BE49-F238E27FC236}">
                  <a16:creationId xmlns:a16="http://schemas.microsoft.com/office/drawing/2014/main" id="{492A99A0-DAE8-4FE9-BFD1-D3B53445F8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5105400"/>
              <a:ext cx="8382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2" name="Text Box 16">
              <a:extLst>
                <a:ext uri="{FF2B5EF4-FFF2-40B4-BE49-F238E27FC236}">
                  <a16:creationId xmlns:a16="http://schemas.microsoft.com/office/drawing/2014/main" id="{ADCFD521-1D5F-49C0-A869-9B51F86B0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657600"/>
              <a:ext cx="838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CPU</a:t>
              </a:r>
            </a:p>
          </p:txBody>
        </p:sp>
        <p:sp>
          <p:nvSpPr>
            <p:cNvPr id="43" name="Text Box 17">
              <a:extLst>
                <a:ext uri="{FF2B5EF4-FFF2-40B4-BE49-F238E27FC236}">
                  <a16:creationId xmlns:a16="http://schemas.microsoft.com/office/drawing/2014/main" id="{8C8DBF79-75C6-4DD0-8032-51194B856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0800" y="3657600"/>
              <a:ext cx="838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M</a:t>
              </a:r>
            </a:p>
          </p:txBody>
        </p:sp>
        <p:sp>
          <p:nvSpPr>
            <p:cNvPr id="44" name="Text Box 18">
              <a:extLst>
                <a:ext uri="{FF2B5EF4-FFF2-40B4-BE49-F238E27FC236}">
                  <a16:creationId xmlns:a16="http://schemas.microsoft.com/office/drawing/2014/main" id="{5D2756AD-331F-4470-9DA4-CC485AD03D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2400" y="3657600"/>
              <a:ext cx="14478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接口</a:t>
              </a:r>
            </a:p>
          </p:txBody>
        </p:sp>
        <p:sp>
          <p:nvSpPr>
            <p:cNvPr id="45" name="Text Box 19">
              <a:extLst>
                <a:ext uri="{FF2B5EF4-FFF2-40B4-BE49-F238E27FC236}">
                  <a16:creationId xmlns:a16="http://schemas.microsoft.com/office/drawing/2014/main" id="{066CAF18-63B2-4F71-9C69-7B2B80B3B5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3657600"/>
              <a:ext cx="1371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rPr>
                <a:t>接口</a:t>
              </a:r>
            </a:p>
          </p:txBody>
        </p: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E64F63F4-31B6-4C58-A73A-611B11504C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0" y="4800600"/>
              <a:ext cx="1371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I/O</a:t>
              </a: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设备</a:t>
              </a:r>
              <a:endPara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7" name="Text Box 21">
              <a:extLst>
                <a:ext uri="{FF2B5EF4-FFF2-40B4-BE49-F238E27FC236}">
                  <a16:creationId xmlns:a16="http://schemas.microsoft.com/office/drawing/2014/main" id="{9C645AF4-016E-4B27-A3EF-6238E71057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6796" y="4800600"/>
              <a:ext cx="129539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I/O</a:t>
              </a: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设备</a:t>
              </a:r>
              <a:endPara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8" name="Text Box 22">
              <a:extLst>
                <a:ext uri="{FF2B5EF4-FFF2-40B4-BE49-F238E27FC236}">
                  <a16:creationId xmlns:a16="http://schemas.microsoft.com/office/drawing/2014/main" id="{87BAC27E-E86B-4FF1-8F71-7E7B073B09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4200" y="2505671"/>
              <a:ext cx="3276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系 统 总 线</a:t>
              </a:r>
            </a:p>
          </p:txBody>
        </p:sp>
        <p:sp>
          <p:nvSpPr>
            <p:cNvPr id="49" name="Line 23">
              <a:extLst>
                <a:ext uri="{FF2B5EF4-FFF2-40B4-BE49-F238E27FC236}">
                  <a16:creationId xmlns:a16="http://schemas.microsoft.com/office/drawing/2014/main" id="{BC228852-61D7-491C-9743-A0E2616DDF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124200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0" name="Line 24">
              <a:extLst>
                <a:ext uri="{FF2B5EF4-FFF2-40B4-BE49-F238E27FC236}">
                  <a16:creationId xmlns:a16="http://schemas.microsoft.com/office/drawing/2014/main" id="{86EE86F9-C93A-4B79-86E1-0EF55D4130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9200" y="3124200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51" name="Line 25">
            <a:extLst>
              <a:ext uri="{FF2B5EF4-FFF2-40B4-BE49-F238E27FC236}">
                <a16:creationId xmlns:a16="http://schemas.microsoft.com/office/drawing/2014/main" id="{0560C993-424B-4113-B180-CBAEEA7059B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8968" y="3357264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2" name="Text Box 26">
            <a:extLst>
              <a:ext uri="{FF2B5EF4-FFF2-40B4-BE49-F238E27FC236}">
                <a16:creationId xmlns:a16="http://schemas.microsoft.com/office/drawing/2014/main" id="{854DDFAE-802A-47AA-A575-CAE020874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168" y="3966864"/>
            <a:ext cx="1828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M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总线 </a:t>
            </a:r>
          </a:p>
        </p:txBody>
      </p:sp>
      <p:sp>
        <p:nvSpPr>
          <p:cNvPr id="53" name="Line 27">
            <a:extLst>
              <a:ext uri="{FF2B5EF4-FFF2-40B4-BE49-F238E27FC236}">
                <a16:creationId xmlns:a16="http://schemas.microsoft.com/office/drawing/2014/main" id="{9CFD5284-E08D-4F26-A76D-E9E7039800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78968" y="3509664"/>
            <a:ext cx="228600" cy="5334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651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Box 27">
            <a:extLst>
              <a:ext uri="{FF2B5EF4-FFF2-40B4-BE49-F238E27FC236}">
                <a16:creationId xmlns:a16="http://schemas.microsoft.com/office/drawing/2014/main" id="{502CE6B2-715D-4D4C-BE5B-8E6E902F6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8682" y="2909601"/>
            <a:ext cx="15132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局部总线</a:t>
            </a:r>
          </a:p>
        </p:txBody>
      </p:sp>
      <p:sp>
        <p:nvSpPr>
          <p:cNvPr id="27" name="Text Box 28">
            <a:extLst>
              <a:ext uri="{FF2B5EF4-FFF2-40B4-BE49-F238E27FC236}">
                <a16:creationId xmlns:a16="http://schemas.microsoft.com/office/drawing/2014/main" id="{623C643D-CE11-4584-B37C-C9FFA3EF5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6116" y="4324619"/>
            <a:ext cx="14778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系统总线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69381E4-7C47-4774-8ED1-B7CBFA85DCC7}"/>
              </a:ext>
            </a:extLst>
          </p:cNvPr>
          <p:cNvGrpSpPr/>
          <p:nvPr/>
        </p:nvGrpSpPr>
        <p:grpSpPr>
          <a:xfrm>
            <a:off x="464742" y="1916832"/>
            <a:ext cx="7013202" cy="3574733"/>
            <a:chOff x="464742" y="1916832"/>
            <a:chExt cx="7013202" cy="3574733"/>
          </a:xfrm>
        </p:grpSpPr>
        <p:sp>
          <p:nvSpPr>
            <p:cNvPr id="2" name="Rectangle 3">
              <a:extLst>
                <a:ext uri="{FF2B5EF4-FFF2-40B4-BE49-F238E27FC236}">
                  <a16:creationId xmlns:a16="http://schemas.microsoft.com/office/drawing/2014/main" id="{6C8D8D7F-2980-4682-AD19-6A5A5B775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144" y="2909601"/>
              <a:ext cx="1219200" cy="614065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62DF2D17-4DA5-4EE5-8743-4AC7424E8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4744" y="2985801"/>
              <a:ext cx="838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CPU</a:t>
              </a:r>
            </a:p>
          </p:txBody>
        </p:sp>
        <p:sp>
          <p:nvSpPr>
            <p:cNvPr id="4" name="Line 5">
              <a:extLst>
                <a:ext uri="{FF2B5EF4-FFF2-40B4-BE49-F238E27FC236}">
                  <a16:creationId xmlns:a16="http://schemas.microsoft.com/office/drawing/2014/main" id="{35C8F2E1-F59D-4A29-9E12-19F9B49EC2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5344" y="3214401"/>
              <a:ext cx="54864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ADCD4553-B7BC-4DBC-92EE-7936A68D4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6344" y="2214605"/>
              <a:ext cx="1219200" cy="542596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" name="Text Box 7">
              <a:extLst>
                <a:ext uri="{FF2B5EF4-FFF2-40B4-BE49-F238E27FC236}">
                  <a16:creationId xmlns:a16="http://schemas.microsoft.com/office/drawing/2014/main" id="{7AC15838-6AC1-40FE-853E-9F969D94EA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4197" y="2278035"/>
              <a:ext cx="9144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RAM</a:t>
              </a: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40029463-B548-44A8-9B86-9424818E5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2744" y="2214603"/>
              <a:ext cx="1219200" cy="542597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" name="Text Box 9">
              <a:extLst>
                <a:ext uri="{FF2B5EF4-FFF2-40B4-BE49-F238E27FC236}">
                  <a16:creationId xmlns:a16="http://schemas.microsoft.com/office/drawing/2014/main" id="{4952AEC6-9B90-42FE-8EEE-807DDE217D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1356" y="2250311"/>
              <a:ext cx="990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ROM</a:t>
              </a: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F35FB0E1-6B89-43DE-A2DB-E18447C12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2932" y="2208987"/>
              <a:ext cx="1475010" cy="548213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D433A888-215F-4FAD-A246-95C2BFB88B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2944" y="2234150"/>
              <a:ext cx="14478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公共接口</a:t>
              </a:r>
            </a:p>
          </p:txBody>
        </p:sp>
        <p:sp>
          <p:nvSpPr>
            <p:cNvPr id="11" name="Line 12">
              <a:extLst>
                <a:ext uri="{FF2B5EF4-FFF2-40B4-BE49-F238E27FC236}">
                  <a16:creationId xmlns:a16="http://schemas.microsoft.com/office/drawing/2014/main" id="{C7FA6A14-C460-4AE6-9E6F-0DD1B4454D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5944" y="2757201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2" name="Line 13">
              <a:extLst>
                <a:ext uri="{FF2B5EF4-FFF2-40B4-BE49-F238E27FC236}">
                  <a16:creationId xmlns:a16="http://schemas.microsoft.com/office/drawing/2014/main" id="{DC8690E2-31CD-435C-8778-8A38F1616C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2344" y="2757201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" name="Line 14">
              <a:extLst>
                <a:ext uri="{FF2B5EF4-FFF2-40B4-BE49-F238E27FC236}">
                  <a16:creationId xmlns:a16="http://schemas.microsoft.com/office/drawing/2014/main" id="{5285A41D-0EE1-42F0-B0CF-50FF6A7F4D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58744" y="2757201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4" name="Line 15">
              <a:extLst>
                <a:ext uri="{FF2B5EF4-FFF2-40B4-BE49-F238E27FC236}">
                  <a16:creationId xmlns:a16="http://schemas.microsoft.com/office/drawing/2014/main" id="{B8B2EDE9-DA90-4615-9310-BA9DA0200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2344" y="3214401"/>
              <a:ext cx="0" cy="3439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3EA5DD55-F014-462F-B310-A4C99E96C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144" y="3558384"/>
              <a:ext cx="2590800" cy="589877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6" name="Text Box 17">
              <a:extLst>
                <a:ext uri="{FF2B5EF4-FFF2-40B4-BE49-F238E27FC236}">
                  <a16:creationId xmlns:a16="http://schemas.microsoft.com/office/drawing/2014/main" id="{D07B5755-DFDC-4F7B-94C6-EA6A81983E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5544" y="3607638"/>
              <a:ext cx="22098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总线控制逻辑</a:t>
              </a:r>
            </a:p>
          </p:txBody>
        </p:sp>
        <p:sp>
          <p:nvSpPr>
            <p:cNvPr id="17" name="Line 18">
              <a:extLst>
                <a:ext uri="{FF2B5EF4-FFF2-40B4-BE49-F238E27FC236}">
                  <a16:creationId xmlns:a16="http://schemas.microsoft.com/office/drawing/2014/main" id="{4359BE9A-9412-44E1-BF27-AC53D97CEF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2344" y="4157094"/>
              <a:ext cx="0" cy="457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8" name="Line 19">
              <a:extLst>
                <a:ext uri="{FF2B5EF4-FFF2-40B4-BE49-F238E27FC236}">
                  <a16:creationId xmlns:a16="http://schemas.microsoft.com/office/drawing/2014/main" id="{B0BADA95-8F19-4C41-9B4E-AB8979EB67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1544" y="4614294"/>
              <a:ext cx="53340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9" name="Line 20">
              <a:extLst>
                <a:ext uri="{FF2B5EF4-FFF2-40B4-BE49-F238E27FC236}">
                  <a16:creationId xmlns:a16="http://schemas.microsoft.com/office/drawing/2014/main" id="{1F51A66A-7C0C-4EAF-994C-6073E78B86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0742" y="4614294"/>
              <a:ext cx="2" cy="3439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0" name="Line 21">
              <a:extLst>
                <a:ext uri="{FF2B5EF4-FFF2-40B4-BE49-F238E27FC236}">
                  <a16:creationId xmlns:a16="http://schemas.microsoft.com/office/drawing/2014/main" id="{0D6A2C40-B4DE-4D18-B863-799BB79E3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44344" y="4614294"/>
              <a:ext cx="0" cy="3439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" name="Rectangle 22">
              <a:extLst>
                <a:ext uri="{FF2B5EF4-FFF2-40B4-BE49-F238E27FC236}">
                  <a16:creationId xmlns:a16="http://schemas.microsoft.com/office/drawing/2014/main" id="{C04A6087-D3DF-41BA-A72D-C54D68367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2544" y="4958277"/>
              <a:ext cx="1676400" cy="533288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" name="Text Box 23">
              <a:extLst>
                <a:ext uri="{FF2B5EF4-FFF2-40B4-BE49-F238E27FC236}">
                  <a16:creationId xmlns:a16="http://schemas.microsoft.com/office/drawing/2014/main" id="{B79C14FB-87CE-424D-AEE8-85D5ADBA1F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3042" y="4971251"/>
              <a:ext cx="12954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M</a:t>
              </a: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扩展板</a:t>
              </a:r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6B8FED0B-90E7-49FD-892C-3750160B6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544" y="4958277"/>
              <a:ext cx="1600200" cy="533286"/>
            </a:xfrm>
            <a:prstGeom prst="rect">
              <a:avLst/>
            </a:prstGeom>
            <a:solidFill>
              <a:srgbClr val="FDFBF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4" name="Text Box 25">
              <a:extLst>
                <a:ext uri="{FF2B5EF4-FFF2-40B4-BE49-F238E27FC236}">
                  <a16:creationId xmlns:a16="http://schemas.microsoft.com/office/drawing/2014/main" id="{B8560730-B1C6-4A65-AA53-741B58107D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3573" y="4996438"/>
              <a:ext cx="1752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I/O</a:t>
              </a: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接口板</a:t>
              </a:r>
            </a:p>
          </p:txBody>
        </p:sp>
        <p:sp>
          <p:nvSpPr>
            <p:cNvPr id="25" name="Line 26">
              <a:extLst>
                <a:ext uri="{FF2B5EF4-FFF2-40B4-BE49-F238E27FC236}">
                  <a16:creationId xmlns:a16="http://schemas.microsoft.com/office/drawing/2014/main" id="{B50EA1B1-EA63-41C9-860C-3E15C5451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63544" y="5263077"/>
              <a:ext cx="6096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" name="Line 30">
              <a:extLst>
                <a:ext uri="{FF2B5EF4-FFF2-40B4-BE49-F238E27FC236}">
                  <a16:creationId xmlns:a16="http://schemas.microsoft.com/office/drawing/2014/main" id="{909E661C-3AEA-4421-BA4A-05ADE27AF3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544" y="1916832"/>
              <a:ext cx="70104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9" name="Line 31">
              <a:extLst>
                <a:ext uri="{FF2B5EF4-FFF2-40B4-BE49-F238E27FC236}">
                  <a16:creationId xmlns:a16="http://schemas.microsoft.com/office/drawing/2014/main" id="{C326EE25-3BC9-41B6-93AB-5EBC9DA5F8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77941" y="1916832"/>
              <a:ext cx="2" cy="2468862"/>
            </a:xfrm>
            <a:prstGeom prst="line">
              <a:avLst/>
            </a:prstGeom>
            <a:noFill/>
            <a:ln w="38100" cap="rnd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0" name="Line 32">
              <a:extLst>
                <a:ext uri="{FF2B5EF4-FFF2-40B4-BE49-F238E27FC236}">
                  <a16:creationId xmlns:a16="http://schemas.microsoft.com/office/drawing/2014/main" id="{41E1BE50-29C9-474F-A512-36BAB5AFBE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7544" y="4385694"/>
              <a:ext cx="70104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1" name="Line 33">
              <a:extLst>
                <a:ext uri="{FF2B5EF4-FFF2-40B4-BE49-F238E27FC236}">
                  <a16:creationId xmlns:a16="http://schemas.microsoft.com/office/drawing/2014/main" id="{26DE708F-336E-42A7-B9C8-35F30B6E0B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4742" y="1916832"/>
              <a:ext cx="0" cy="2453262"/>
            </a:xfrm>
            <a:prstGeom prst="line">
              <a:avLst/>
            </a:prstGeom>
            <a:noFill/>
            <a:ln w="38100" cap="rnd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32" name="TextBox 2">
            <a:extLst>
              <a:ext uri="{FF2B5EF4-FFF2-40B4-BE49-F238E27FC236}">
                <a16:creationId xmlns:a16="http://schemas.microsoft.com/office/drawing/2014/main" id="{A2FAD809-0307-4760-9236-9093F6D9070F}"/>
              </a:ext>
            </a:extLst>
          </p:cNvPr>
          <p:cNvSpPr txBox="1"/>
          <p:nvPr/>
        </p:nvSpPr>
        <p:spPr>
          <a:xfrm>
            <a:off x="1579493" y="969126"/>
            <a:ext cx="2436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4.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  多总线结构</a:t>
            </a:r>
          </a:p>
        </p:txBody>
      </p:sp>
      <p:pic>
        <p:nvPicPr>
          <p:cNvPr id="33" name="Picture 4" descr="C:\Users\Administrator\Desktop\微立体创业计划\004.png">
            <a:extLst>
              <a:ext uri="{FF2B5EF4-FFF2-40B4-BE49-F238E27FC236}">
                <a16:creationId xmlns:a16="http://schemas.microsoft.com/office/drawing/2014/main" id="{280077D1-7B00-4725-81C7-936001D01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21" y="999669"/>
            <a:ext cx="457340" cy="457340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 Box 27">
            <a:extLst>
              <a:ext uri="{FF2B5EF4-FFF2-40B4-BE49-F238E27FC236}">
                <a16:creationId xmlns:a16="http://schemas.microsoft.com/office/drawing/2014/main" id="{C0252F67-BA79-4565-8692-1F4D284F9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886" y="2450169"/>
            <a:ext cx="15132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片内总线</a:t>
            </a:r>
          </a:p>
        </p:txBody>
      </p:sp>
    </p:spTree>
    <p:extLst>
      <p:ext uri="{BB962C8B-B14F-4D97-AF65-F5344CB8AC3E}">
        <p14:creationId xmlns:p14="http://schemas.microsoft.com/office/powerpoint/2010/main" val="196619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7" grpId="0" build="p"/>
      <p:bldP spid="3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M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484784"/>
            <a:ext cx="7995906" cy="50150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05619" y="548680"/>
            <a:ext cx="4932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多总线结构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“南</a:t>
            </a:r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北桥架构”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9" descr="微型计算机硬件体系架构（两桥布局）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3828" y="1052736"/>
            <a:ext cx="6936343" cy="5544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511B2D-884D-4B7A-9A2C-26100EEEEC2F}"/>
              </a:ext>
            </a:extLst>
          </p:cNvPr>
          <p:cNvGrpSpPr/>
          <p:nvPr/>
        </p:nvGrpSpPr>
        <p:grpSpPr>
          <a:xfrm>
            <a:off x="899592" y="0"/>
            <a:ext cx="3294982" cy="781343"/>
            <a:chOff x="4139952" y="350942"/>
            <a:chExt cx="3294982" cy="78134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3F060F7-EE8E-48CA-A364-88F19245972D}"/>
                </a:ext>
              </a:extLst>
            </p:cNvPr>
            <p:cNvGrpSpPr/>
            <p:nvPr/>
          </p:nvGrpSpPr>
          <p:grpSpPr>
            <a:xfrm>
              <a:off x="4139952" y="356350"/>
              <a:ext cx="3258470" cy="775935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圆角矩形 33">
                <a:extLst>
                  <a:ext uri="{FF2B5EF4-FFF2-40B4-BE49-F238E27FC236}">
                    <a16:creationId xmlns:a16="http://schemas.microsoft.com/office/drawing/2014/main" id="{A2033CA1-1471-46DD-8F28-762FFB61E852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圆角矩形 34">
                <a:extLst>
                  <a:ext uri="{FF2B5EF4-FFF2-40B4-BE49-F238E27FC236}">
                    <a16:creationId xmlns:a16="http://schemas.microsoft.com/office/drawing/2014/main" id="{EDD6CA8B-6BCB-44D3-A7A6-36B99A57A2B7}"/>
                  </a:ext>
                </a:extLst>
              </p:cNvPr>
              <p:cNvSpPr/>
              <p:nvPr/>
            </p:nvSpPr>
            <p:spPr>
              <a:xfrm>
                <a:off x="4351931" y="1367703"/>
                <a:ext cx="3742172" cy="25957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A4860FA3-664C-4295-88C5-D7BD45E6B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293" y="350942"/>
              <a:ext cx="2742641" cy="662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南</a:t>
              </a:r>
              <a:r>
                <a:rPr lang="en-US" altLang="zh-CN" sz="28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-</a:t>
              </a:r>
              <a:r>
                <a:rPr lang="zh-CN" altLang="en-US" sz="28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北桥架构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5588BFB8-8D66-4697-AADD-58E53D863392}"/>
              </a:ext>
            </a:extLst>
          </p:cNvPr>
          <p:cNvGrpSpPr/>
          <p:nvPr/>
        </p:nvGrpSpPr>
        <p:grpSpPr>
          <a:xfrm>
            <a:off x="825847" y="-2927"/>
            <a:ext cx="6914504" cy="839639"/>
            <a:chOff x="1044403" y="189434"/>
            <a:chExt cx="6914504" cy="839639"/>
          </a:xfrm>
        </p:grpSpPr>
        <p:sp>
          <p:nvSpPr>
            <p:cNvPr id="31" name="六边形 30">
              <a:extLst>
                <a:ext uri="{FF2B5EF4-FFF2-40B4-BE49-F238E27FC236}">
                  <a16:creationId xmlns:a16="http://schemas.microsoft.com/office/drawing/2014/main" id="{4F95D118-4954-44F4-A857-5D899F3B0A06}"/>
                </a:ext>
              </a:extLst>
            </p:cNvPr>
            <p:cNvSpPr/>
            <p:nvPr/>
          </p:nvSpPr>
          <p:spPr>
            <a:xfrm>
              <a:off x="1336676" y="283390"/>
              <a:ext cx="4966370" cy="649825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5000"/>
                    <a:lumOff val="1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>
              <a:gradFill>
                <a:gsLst>
                  <a:gs pos="0">
                    <a:schemeClr val="bg1">
                      <a:lumMod val="71000"/>
                      <a:lumOff val="29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0"/>
              </a:gradFill>
            </a:ln>
            <a:effectLst>
              <a:outerShdw blurRad="482600" dist="241300" dir="2700000" algn="tl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036E6E64-0876-40F9-AA5D-929A5E1DC142}"/>
                </a:ext>
              </a:extLst>
            </p:cNvPr>
            <p:cNvGrpSpPr/>
            <p:nvPr/>
          </p:nvGrpSpPr>
          <p:grpSpPr>
            <a:xfrm>
              <a:off x="1044403" y="189434"/>
              <a:ext cx="864096" cy="839639"/>
              <a:chOff x="304800" y="673100"/>
              <a:chExt cx="4000500" cy="4000500"/>
            </a:xfrm>
            <a:effectLst>
              <a:outerShdw blurRad="444500" dist="254000" dir="684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7" name="同心圆 215">
                <a:extLst>
                  <a:ext uri="{FF2B5EF4-FFF2-40B4-BE49-F238E27FC236}">
                    <a16:creationId xmlns:a16="http://schemas.microsoft.com/office/drawing/2014/main" id="{C0EE4821-165F-4EB5-B32D-5B317023AD20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6A178D34-844A-4DAD-A1FB-D0B6A7DD1766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1D45190-60B7-43A8-9A61-8AB19920F97D}"/>
                </a:ext>
              </a:extLst>
            </p:cNvPr>
            <p:cNvSpPr/>
            <p:nvPr/>
          </p:nvSpPr>
          <p:spPr>
            <a:xfrm>
              <a:off x="2064502" y="352699"/>
              <a:ext cx="5894405" cy="523244"/>
            </a:xfrm>
            <a:prstGeom prst="rect">
              <a:avLst/>
            </a:prstGeom>
          </p:spPr>
          <p:txBody>
            <a:bodyPr wrap="square" lIns="91466" tIns="45732" rIns="91466" bIns="45732">
              <a:spAutoFit/>
            </a:bodyPr>
            <a:lstStyle/>
            <a:p>
              <a:r>
                <a:rPr lang="en-US" altLang="zh-CN" sz="28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1.2.3  </a:t>
              </a:r>
              <a:r>
                <a:rPr lang="zh-CN" altLang="en-US" sz="28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计算机软件系统</a:t>
              </a:r>
              <a:endPara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2FCD4BF9-4470-4560-BB23-B06276422AEF}"/>
                </a:ext>
              </a:extLst>
            </p:cNvPr>
            <p:cNvGrpSpPr/>
            <p:nvPr/>
          </p:nvGrpSpPr>
          <p:grpSpPr>
            <a:xfrm>
              <a:off x="1260426" y="363943"/>
              <a:ext cx="449306" cy="473563"/>
              <a:chOff x="304800" y="673100"/>
              <a:chExt cx="4000500" cy="4000500"/>
            </a:xfrm>
            <a:effectLst>
              <a:outerShdw blurRad="444500" dist="254000" dir="684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5" name="同心圆 220">
                <a:extLst>
                  <a:ext uri="{FF2B5EF4-FFF2-40B4-BE49-F238E27FC236}">
                    <a16:creationId xmlns:a16="http://schemas.microsoft.com/office/drawing/2014/main" id="{8FDFB0CE-EF58-47B1-A42B-1EF4115FF3CD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36C62FA2-DCC0-4B8E-AB9D-FE03DEBD3E5B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85B4EFC-07D8-4E16-BB73-55A9726EA6DD}"/>
              </a:ext>
            </a:extLst>
          </p:cNvPr>
          <p:cNvGrpSpPr/>
          <p:nvPr/>
        </p:nvGrpSpPr>
        <p:grpSpPr>
          <a:xfrm>
            <a:off x="1007492" y="1800359"/>
            <a:ext cx="7920583" cy="4436953"/>
            <a:chOff x="1007492" y="1800359"/>
            <a:chExt cx="7920583" cy="4436953"/>
          </a:xfrm>
        </p:grpSpPr>
        <p:grpSp>
          <p:nvGrpSpPr>
            <p:cNvPr id="20" name="组合 19"/>
            <p:cNvGrpSpPr/>
            <p:nvPr/>
          </p:nvGrpSpPr>
          <p:grpSpPr>
            <a:xfrm>
              <a:off x="1007492" y="1800359"/>
              <a:ext cx="5994400" cy="4436953"/>
              <a:chOff x="719138" y="1387475"/>
              <a:chExt cx="5994400" cy="4436953"/>
            </a:xfrm>
          </p:grpSpPr>
          <p:sp>
            <p:nvSpPr>
              <p:cNvPr id="2" name="Text Box 12"/>
              <p:cNvSpPr txBox="1">
                <a:spLocks noChangeArrowheads="1"/>
              </p:cNvSpPr>
              <p:nvPr/>
            </p:nvSpPr>
            <p:spPr bwMode="auto">
              <a:xfrm>
                <a:off x="719138" y="2982913"/>
                <a:ext cx="792162" cy="954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zh-CN" altLang="en-US" sz="2800" b="1">
                    <a:latin typeface="+mn-ea"/>
                  </a:rPr>
                  <a:t>软件</a:t>
                </a:r>
              </a:p>
            </p:txBody>
          </p:sp>
          <p:sp>
            <p:nvSpPr>
              <p:cNvPr id="3" name="Freeform 18"/>
              <p:cNvSpPr>
                <a:spLocks/>
              </p:cNvSpPr>
              <p:nvPr/>
            </p:nvSpPr>
            <p:spPr bwMode="auto">
              <a:xfrm>
                <a:off x="1531938" y="2176463"/>
                <a:ext cx="285750" cy="2574925"/>
              </a:xfrm>
              <a:custGeom>
                <a:avLst/>
                <a:gdLst>
                  <a:gd name="T0" fmla="*/ 2147483647 w 40"/>
                  <a:gd name="T1" fmla="*/ 0 h 347"/>
                  <a:gd name="T2" fmla="*/ 2147483647 w 40"/>
                  <a:gd name="T3" fmla="*/ 2147483647 h 347"/>
                  <a:gd name="T4" fmla="*/ 2147483647 w 40"/>
                  <a:gd name="T5" fmla="*/ 2147483647 h 347"/>
                  <a:gd name="T6" fmla="*/ 0 w 40"/>
                  <a:gd name="T7" fmla="*/ 2147483647 h 347"/>
                  <a:gd name="T8" fmla="*/ 2147483647 w 40"/>
                  <a:gd name="T9" fmla="*/ 2147483647 h 347"/>
                  <a:gd name="T10" fmla="*/ 2147483647 w 40"/>
                  <a:gd name="T11" fmla="*/ 2147483647 h 347"/>
                  <a:gd name="T12" fmla="*/ 2147483647 w 40"/>
                  <a:gd name="T13" fmla="*/ 2147483647 h 34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0" h="347">
                    <a:moveTo>
                      <a:pt x="40" y="0"/>
                    </a:moveTo>
                    <a:cubicBezTo>
                      <a:pt x="29" y="0"/>
                      <a:pt x="20" y="13"/>
                      <a:pt x="20" y="29"/>
                    </a:cubicBezTo>
                    <a:lnTo>
                      <a:pt x="20" y="145"/>
                    </a:lnTo>
                    <a:cubicBezTo>
                      <a:pt x="20" y="161"/>
                      <a:pt x="11" y="173"/>
                      <a:pt x="0" y="173"/>
                    </a:cubicBezTo>
                    <a:cubicBezTo>
                      <a:pt x="11" y="173"/>
                      <a:pt x="20" y="186"/>
                      <a:pt x="20" y="202"/>
                    </a:cubicBezTo>
                    <a:lnTo>
                      <a:pt x="20" y="318"/>
                    </a:lnTo>
                    <a:cubicBezTo>
                      <a:pt x="20" y="334"/>
                      <a:pt x="29" y="347"/>
                      <a:pt x="40" y="347"/>
                    </a:cubicBezTo>
                  </a:path>
                </a:pathLst>
              </a:custGeom>
              <a:noFill/>
              <a:ln w="38100" cap="rnd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800" b="1">
                  <a:latin typeface="+mn-ea"/>
                </a:endParaRPr>
              </a:p>
            </p:txBody>
          </p:sp>
          <p:sp>
            <p:nvSpPr>
              <p:cNvPr id="4" name="Text Box 20"/>
              <p:cNvSpPr txBox="1">
                <a:spLocks noChangeArrowheads="1"/>
              </p:cNvSpPr>
              <p:nvPr/>
            </p:nvSpPr>
            <p:spPr bwMode="auto">
              <a:xfrm>
                <a:off x="1817688" y="4481513"/>
                <a:ext cx="2159000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2800" b="1">
                    <a:latin typeface="+mn-ea"/>
                  </a:rPr>
                  <a:t>应用软件</a:t>
                </a:r>
                <a:endParaRPr lang="en-US" altLang="zh-CN" sz="2800" b="1">
                  <a:latin typeface="+mn-ea"/>
                </a:endParaRPr>
              </a:p>
            </p:txBody>
          </p:sp>
          <p:grpSp>
            <p:nvGrpSpPr>
              <p:cNvPr id="5" name="Group 27"/>
              <p:cNvGrpSpPr>
                <a:grpSpLocks/>
              </p:cNvGrpSpPr>
              <p:nvPr/>
            </p:nvGrpSpPr>
            <p:grpSpPr bwMode="auto">
              <a:xfrm>
                <a:off x="1817688" y="1387475"/>
                <a:ext cx="4895850" cy="2157413"/>
                <a:chOff x="1701" y="2206"/>
                <a:chExt cx="3084" cy="1359"/>
              </a:xfrm>
            </p:grpSpPr>
            <p:sp>
              <p:nvSpPr>
                <p:cNvPr id="6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1701" y="2523"/>
                  <a:ext cx="1360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20000"/>
                    </a:spcBef>
                  </a:pPr>
                  <a:r>
                    <a:rPr lang="zh-CN" altLang="en-US" sz="2800" b="1">
                      <a:latin typeface="+mn-ea"/>
                    </a:rPr>
                    <a:t>系统软件</a:t>
                  </a:r>
                </a:p>
              </p:txBody>
            </p:sp>
            <p:sp>
              <p:nvSpPr>
                <p:cNvPr id="7" name="Freeform 21"/>
                <p:cNvSpPr>
                  <a:spLocks/>
                </p:cNvSpPr>
                <p:nvPr/>
              </p:nvSpPr>
              <p:spPr bwMode="auto">
                <a:xfrm>
                  <a:off x="2744" y="2342"/>
                  <a:ext cx="136" cy="1043"/>
                </a:xfrm>
                <a:custGeom>
                  <a:avLst/>
                  <a:gdLst>
                    <a:gd name="T0" fmla="*/ 2147483647 w 40"/>
                    <a:gd name="T1" fmla="*/ 0 h 347"/>
                    <a:gd name="T2" fmla="*/ 2147483647 w 40"/>
                    <a:gd name="T3" fmla="*/ 2147483647 h 347"/>
                    <a:gd name="T4" fmla="*/ 2147483647 w 40"/>
                    <a:gd name="T5" fmla="*/ 2147483647 h 347"/>
                    <a:gd name="T6" fmla="*/ 0 w 40"/>
                    <a:gd name="T7" fmla="*/ 2147483647 h 347"/>
                    <a:gd name="T8" fmla="*/ 2147483647 w 40"/>
                    <a:gd name="T9" fmla="*/ 2147483647 h 347"/>
                    <a:gd name="T10" fmla="*/ 2147483647 w 40"/>
                    <a:gd name="T11" fmla="*/ 2147483647 h 347"/>
                    <a:gd name="T12" fmla="*/ 2147483647 w 40"/>
                    <a:gd name="T13" fmla="*/ 2147483647 h 34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0" h="347">
                      <a:moveTo>
                        <a:pt x="40" y="0"/>
                      </a:moveTo>
                      <a:cubicBezTo>
                        <a:pt x="29" y="0"/>
                        <a:pt x="20" y="13"/>
                        <a:pt x="20" y="29"/>
                      </a:cubicBezTo>
                      <a:lnTo>
                        <a:pt x="20" y="145"/>
                      </a:lnTo>
                      <a:cubicBezTo>
                        <a:pt x="20" y="161"/>
                        <a:pt x="11" y="173"/>
                        <a:pt x="0" y="173"/>
                      </a:cubicBezTo>
                      <a:cubicBezTo>
                        <a:pt x="11" y="173"/>
                        <a:pt x="20" y="186"/>
                        <a:pt x="20" y="202"/>
                      </a:cubicBezTo>
                      <a:lnTo>
                        <a:pt x="20" y="318"/>
                      </a:lnTo>
                      <a:cubicBezTo>
                        <a:pt x="20" y="334"/>
                        <a:pt x="29" y="347"/>
                        <a:pt x="40" y="347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800" b="1">
                    <a:latin typeface="+mn-ea"/>
                  </a:endParaRPr>
                </a:p>
              </p:txBody>
            </p:sp>
            <p:sp>
              <p:nvSpPr>
                <p:cNvPr id="8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2880" y="2206"/>
                  <a:ext cx="635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20000"/>
                    </a:spcBef>
                  </a:pPr>
                  <a:r>
                    <a:rPr lang="en-US" altLang="zh-CN" sz="2800" b="1">
                      <a:latin typeface="+mn-ea"/>
                    </a:rPr>
                    <a:t>OS</a:t>
                  </a:r>
                </a:p>
              </p:txBody>
            </p:sp>
            <p:sp>
              <p:nvSpPr>
                <p:cNvPr id="9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2880" y="2540"/>
                  <a:ext cx="771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20000"/>
                    </a:spcBef>
                  </a:pPr>
                  <a:r>
                    <a:rPr lang="en-US" altLang="zh-CN" sz="2800" b="1">
                      <a:latin typeface="+mn-ea"/>
                    </a:rPr>
                    <a:t>DBMS</a:t>
                  </a:r>
                </a:p>
              </p:txBody>
            </p:sp>
            <p:sp>
              <p:nvSpPr>
                <p:cNvPr id="10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880" y="2886"/>
                  <a:ext cx="1905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20000"/>
                    </a:spcBef>
                  </a:pPr>
                  <a:r>
                    <a:rPr lang="zh-CN" altLang="en-US" sz="2800" b="1" dirty="0">
                      <a:latin typeface="+mn-ea"/>
                    </a:rPr>
                    <a:t>语言处理程序</a:t>
                  </a:r>
                </a:p>
              </p:txBody>
            </p:sp>
            <p:sp>
              <p:nvSpPr>
                <p:cNvPr id="11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2880" y="3235"/>
                  <a:ext cx="571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eaLnBrk="1" hangingPunct="1">
                    <a:spcBef>
                      <a:spcPct val="20000"/>
                    </a:spcBef>
                  </a:pPr>
                  <a:r>
                    <a:rPr lang="en-US" altLang="zh-CN" sz="2800" b="1">
                      <a:latin typeface="+mn-ea"/>
                    </a:rPr>
                    <a:t>……</a:t>
                  </a:r>
                </a:p>
              </p:txBody>
            </p:sp>
          </p:grpSp>
          <p:sp>
            <p:nvSpPr>
              <p:cNvPr id="12" name="Freeform 18"/>
              <p:cNvSpPr>
                <a:spLocks/>
              </p:cNvSpPr>
              <p:nvPr/>
            </p:nvSpPr>
            <p:spPr bwMode="auto">
              <a:xfrm>
                <a:off x="3517900" y="4481513"/>
                <a:ext cx="171450" cy="1135062"/>
              </a:xfrm>
              <a:custGeom>
                <a:avLst/>
                <a:gdLst>
                  <a:gd name="T0" fmla="*/ 2147483647 w 40"/>
                  <a:gd name="T1" fmla="*/ 0 h 347"/>
                  <a:gd name="T2" fmla="*/ 2147483647 w 40"/>
                  <a:gd name="T3" fmla="*/ 2147483647 h 347"/>
                  <a:gd name="T4" fmla="*/ 2147483647 w 40"/>
                  <a:gd name="T5" fmla="*/ 2147483647 h 347"/>
                  <a:gd name="T6" fmla="*/ 0 w 40"/>
                  <a:gd name="T7" fmla="*/ 2147483647 h 347"/>
                  <a:gd name="T8" fmla="*/ 2147483647 w 40"/>
                  <a:gd name="T9" fmla="*/ 2147483647 h 347"/>
                  <a:gd name="T10" fmla="*/ 2147483647 w 40"/>
                  <a:gd name="T11" fmla="*/ 2147483647 h 347"/>
                  <a:gd name="T12" fmla="*/ 2147483647 w 40"/>
                  <a:gd name="T13" fmla="*/ 2147483647 h 34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0" h="347">
                    <a:moveTo>
                      <a:pt x="40" y="0"/>
                    </a:moveTo>
                    <a:cubicBezTo>
                      <a:pt x="29" y="0"/>
                      <a:pt x="20" y="13"/>
                      <a:pt x="20" y="29"/>
                    </a:cubicBezTo>
                    <a:lnTo>
                      <a:pt x="20" y="145"/>
                    </a:lnTo>
                    <a:cubicBezTo>
                      <a:pt x="20" y="161"/>
                      <a:pt x="11" y="173"/>
                      <a:pt x="0" y="173"/>
                    </a:cubicBezTo>
                    <a:cubicBezTo>
                      <a:pt x="11" y="173"/>
                      <a:pt x="20" y="186"/>
                      <a:pt x="20" y="202"/>
                    </a:cubicBezTo>
                    <a:lnTo>
                      <a:pt x="20" y="318"/>
                    </a:lnTo>
                    <a:cubicBezTo>
                      <a:pt x="20" y="334"/>
                      <a:pt x="29" y="347"/>
                      <a:pt x="40" y="347"/>
                    </a:cubicBezTo>
                  </a:path>
                </a:pathLst>
              </a:custGeom>
              <a:noFill/>
              <a:ln w="38100" cap="rnd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800" b="1">
                  <a:latin typeface="+mn-ea"/>
                </a:endParaRPr>
              </a:p>
            </p:txBody>
          </p:sp>
          <p:sp>
            <p:nvSpPr>
              <p:cNvPr id="13" name="Text Box 20"/>
              <p:cNvSpPr txBox="1">
                <a:spLocks noChangeArrowheads="1"/>
              </p:cNvSpPr>
              <p:nvPr/>
            </p:nvSpPr>
            <p:spPr bwMode="auto">
              <a:xfrm>
                <a:off x="3621088" y="5301208"/>
                <a:ext cx="2159000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2800" b="1">
                    <a:latin typeface="+mn-ea"/>
                  </a:rPr>
                  <a:t>专用软件</a:t>
                </a:r>
                <a:endParaRPr lang="en-US" altLang="zh-CN" sz="2800" b="1">
                  <a:latin typeface="+mn-ea"/>
                </a:endParaRPr>
              </a:p>
            </p:txBody>
          </p:sp>
          <p:sp>
            <p:nvSpPr>
              <p:cNvPr id="14" name="Text Box 19"/>
              <p:cNvSpPr txBox="1">
                <a:spLocks noChangeArrowheads="1"/>
              </p:cNvSpPr>
              <p:nvPr/>
            </p:nvSpPr>
            <p:spPr bwMode="auto">
              <a:xfrm>
                <a:off x="3637136" y="4197350"/>
                <a:ext cx="2159000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2800" b="1">
                    <a:latin typeface="+mn-ea"/>
                  </a:rPr>
                  <a:t>通用软件</a:t>
                </a:r>
              </a:p>
            </p:txBody>
          </p:sp>
        </p:grp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432D4C41-5164-4977-860C-BEBC2205B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2200" y="2620164"/>
              <a:ext cx="171450" cy="1135062"/>
            </a:xfrm>
            <a:custGeom>
              <a:avLst/>
              <a:gdLst>
                <a:gd name="T0" fmla="*/ 2147483647 w 40"/>
                <a:gd name="T1" fmla="*/ 0 h 347"/>
                <a:gd name="T2" fmla="*/ 2147483647 w 40"/>
                <a:gd name="T3" fmla="*/ 2147483647 h 347"/>
                <a:gd name="T4" fmla="*/ 2147483647 w 40"/>
                <a:gd name="T5" fmla="*/ 2147483647 h 347"/>
                <a:gd name="T6" fmla="*/ 0 w 40"/>
                <a:gd name="T7" fmla="*/ 2147483647 h 347"/>
                <a:gd name="T8" fmla="*/ 2147483647 w 40"/>
                <a:gd name="T9" fmla="*/ 2147483647 h 347"/>
                <a:gd name="T10" fmla="*/ 2147483647 w 40"/>
                <a:gd name="T11" fmla="*/ 2147483647 h 347"/>
                <a:gd name="T12" fmla="*/ 2147483647 w 40"/>
                <a:gd name="T13" fmla="*/ 2147483647 h 3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" h="347">
                  <a:moveTo>
                    <a:pt x="40" y="0"/>
                  </a:moveTo>
                  <a:cubicBezTo>
                    <a:pt x="29" y="0"/>
                    <a:pt x="20" y="13"/>
                    <a:pt x="20" y="29"/>
                  </a:cubicBezTo>
                  <a:lnTo>
                    <a:pt x="20" y="145"/>
                  </a:lnTo>
                  <a:cubicBezTo>
                    <a:pt x="20" y="161"/>
                    <a:pt x="11" y="173"/>
                    <a:pt x="0" y="173"/>
                  </a:cubicBezTo>
                  <a:cubicBezTo>
                    <a:pt x="11" y="173"/>
                    <a:pt x="20" y="186"/>
                    <a:pt x="20" y="202"/>
                  </a:cubicBezTo>
                  <a:lnTo>
                    <a:pt x="20" y="318"/>
                  </a:lnTo>
                  <a:cubicBezTo>
                    <a:pt x="20" y="334"/>
                    <a:pt x="29" y="347"/>
                    <a:pt x="40" y="347"/>
                  </a:cubicBezTo>
                </a:path>
              </a:pathLst>
            </a:custGeom>
            <a:noFill/>
            <a:ln w="38100" cap="rnd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 sz="2800" b="1">
                <a:latin typeface="+mn-ea"/>
              </a:endParaRPr>
            </a:p>
          </p:txBody>
        </p:sp>
        <p:sp>
          <p:nvSpPr>
            <p:cNvPr id="40" name="Text Box 20">
              <a:extLst>
                <a:ext uri="{FF2B5EF4-FFF2-40B4-BE49-F238E27FC236}">
                  <a16:creationId xmlns:a16="http://schemas.microsoft.com/office/drawing/2014/main" id="{F0486EBB-BF71-4CEB-B162-9B14F198D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1587" y="3419004"/>
              <a:ext cx="215900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20000"/>
                </a:spcBef>
              </a:pP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解释方式</a:t>
              </a:r>
              <a:endParaRPr lang="en-US" altLang="zh-CN" sz="28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41" name="Text Box 19">
              <a:extLst>
                <a:ext uri="{FF2B5EF4-FFF2-40B4-BE49-F238E27FC236}">
                  <a16:creationId xmlns:a16="http://schemas.microsoft.com/office/drawing/2014/main" id="{305BEC52-736C-4A8A-88A8-111E45BF1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1587" y="2331239"/>
              <a:ext cx="237648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20000"/>
                </a:spcBef>
              </a:pPr>
              <a:r>
                <a:rPr lang="zh-CN" altLang="en-US" sz="2800" b="1" dirty="0">
                  <a:solidFill>
                    <a:srgbClr val="FF0000"/>
                  </a:solidFill>
                  <a:latin typeface="+mn-ea"/>
                </a:rPr>
                <a:t>编译方式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087016" y="1412776"/>
            <a:ext cx="6437312" cy="4896544"/>
            <a:chOff x="1087016" y="1772816"/>
            <a:chExt cx="6437312" cy="4896544"/>
          </a:xfrm>
        </p:grpSpPr>
        <p:sp>
          <p:nvSpPr>
            <p:cNvPr id="4" name="AutoShape 6"/>
            <p:cNvSpPr>
              <a:spLocks noChangeArrowheads="1"/>
            </p:cNvSpPr>
            <p:nvPr/>
          </p:nvSpPr>
          <p:spPr bwMode="auto">
            <a:xfrm>
              <a:off x="3275856" y="5805265"/>
              <a:ext cx="3744416" cy="864095"/>
            </a:xfrm>
            <a:prstGeom prst="cube">
              <a:avLst>
                <a:gd name="adj" fmla="val 58847"/>
              </a:avLst>
            </a:prstGeom>
            <a:solidFill>
              <a:srgbClr val="F8AFA0"/>
            </a:solidFill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995C7A"/>
              </a:prstShdw>
            </a:effectLst>
          </p:spPr>
          <p:txBody>
            <a:bodyPr/>
            <a:lstStyle/>
            <a:p>
              <a:pPr algn="ctr"/>
              <a:r>
                <a:rPr kumimoji="0" lang="zh-CN" altLang="en-US" sz="2000" b="1">
                  <a:solidFill>
                    <a:srgbClr val="000000"/>
                  </a:solidFill>
                  <a:latin typeface="+mn-ea"/>
                </a:rPr>
                <a:t>逻辑部件</a:t>
              </a:r>
              <a:r>
                <a:rPr kumimoji="0" lang="zh-CN" altLang="zh-CN" sz="2000" b="1">
                  <a:solidFill>
                    <a:srgbClr val="000000"/>
                  </a:solidFill>
                  <a:latin typeface="+mn-ea"/>
                </a:rPr>
                <a:t>级</a:t>
              </a:r>
            </a:p>
            <a:p>
              <a:pPr algn="ctr"/>
              <a:endParaRPr kumimoji="0" lang="zh-CN" altLang="zh-CN" sz="2000" b="1">
                <a:solidFill>
                  <a:srgbClr val="000000"/>
                </a:solidFill>
                <a:latin typeface="+mn-ea"/>
              </a:endParaRPr>
            </a:p>
            <a:p>
              <a:pPr algn="just"/>
              <a:endParaRPr kumimoji="0" lang="zh-CN" altLang="en-US" sz="2000" b="1">
                <a:latin typeface="+mn-ea"/>
              </a:endParaRPr>
            </a:p>
          </p:txBody>
        </p:sp>
        <p:sp>
          <p:nvSpPr>
            <p:cNvPr id="5" name="AutoShape 7"/>
            <p:cNvSpPr>
              <a:spLocks noChangeArrowheads="1"/>
            </p:cNvSpPr>
            <p:nvPr/>
          </p:nvSpPr>
          <p:spPr bwMode="auto">
            <a:xfrm>
              <a:off x="3235672" y="5317009"/>
              <a:ext cx="3784600" cy="776287"/>
            </a:xfrm>
            <a:prstGeom prst="cube">
              <a:avLst>
                <a:gd name="adj" fmla="val 58847"/>
              </a:avLst>
            </a:prstGeom>
            <a:solidFill>
              <a:srgbClr val="F8AFA0"/>
            </a:solidFill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7A5C99"/>
              </a:prstShdw>
            </a:effectLst>
          </p:spPr>
          <p:txBody>
            <a:bodyPr/>
            <a:lstStyle/>
            <a:p>
              <a:pPr algn="ctr"/>
              <a:r>
                <a:rPr kumimoji="0" lang="zh-CN" altLang="en-US" sz="2000" b="1" dirty="0">
                  <a:solidFill>
                    <a:srgbClr val="000000"/>
                  </a:solidFill>
                  <a:latin typeface="+mn-ea"/>
                </a:rPr>
                <a:t>微指令</a:t>
              </a:r>
              <a:r>
                <a:rPr kumimoji="0" lang="zh-CN" altLang="zh-CN" sz="2000" b="1" dirty="0">
                  <a:solidFill>
                    <a:srgbClr val="000000"/>
                  </a:solidFill>
                  <a:latin typeface="+mn-ea"/>
                </a:rPr>
                <a:t>级 </a:t>
              </a:r>
            </a:p>
            <a:p>
              <a:pPr algn="ctr"/>
              <a:endParaRPr kumimoji="0" lang="zh-CN" altLang="zh-CN" sz="2000" b="1" dirty="0">
                <a:solidFill>
                  <a:srgbClr val="000000"/>
                </a:solidFill>
                <a:latin typeface="+mn-ea"/>
              </a:endParaRPr>
            </a:p>
            <a:p>
              <a:pPr algn="just"/>
              <a:endParaRPr kumimoji="0" lang="zh-CN" altLang="en-US" sz="2000" b="1" dirty="0">
                <a:latin typeface="+mn-ea"/>
              </a:endParaRPr>
            </a:p>
          </p:txBody>
        </p:sp>
        <p:sp>
          <p:nvSpPr>
            <p:cNvPr id="6" name="AutoShape 8"/>
            <p:cNvSpPr>
              <a:spLocks noChangeArrowheads="1"/>
            </p:cNvSpPr>
            <p:nvPr/>
          </p:nvSpPr>
          <p:spPr bwMode="auto">
            <a:xfrm>
              <a:off x="3235672" y="3280717"/>
              <a:ext cx="3784600" cy="868363"/>
            </a:xfrm>
            <a:prstGeom prst="cube">
              <a:avLst>
                <a:gd name="adj" fmla="val 5884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prstShdw prst="shdw17" dist="17961" dir="2700000">
                <a:srgbClr val="33CCCC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rgbClr val="000000"/>
                  </a:solidFill>
                  <a:latin typeface="+mn-ea"/>
                </a:rPr>
                <a:t>  </a:t>
              </a:r>
              <a:r>
                <a:rPr lang="zh-CN" altLang="zh-CN" sz="2000" b="1" dirty="0">
                  <a:solidFill>
                    <a:srgbClr val="000000"/>
                  </a:solidFill>
                  <a:latin typeface="+mn-ea"/>
                </a:rPr>
                <a:t>操作系统级</a:t>
              </a:r>
              <a:r>
                <a:rPr lang="zh-CN" altLang="en-US" sz="2000" b="1" dirty="0">
                  <a:solidFill>
                    <a:srgbClr val="000000"/>
                  </a:solidFill>
                  <a:latin typeface="+mn-ea"/>
                </a:rPr>
                <a:t>（操作系统）</a:t>
              </a:r>
              <a:endParaRPr lang="zh-CN" altLang="zh-CN" sz="2000" b="1" dirty="0">
                <a:solidFill>
                  <a:srgbClr val="000000"/>
                </a:solidFill>
                <a:latin typeface="+mn-ea"/>
              </a:endParaRPr>
            </a:p>
            <a:p>
              <a:pPr algn="ctr">
                <a:defRPr/>
              </a:pPr>
              <a:endParaRPr lang="zh-CN" altLang="zh-CN" sz="2000" b="1" dirty="0">
                <a:solidFill>
                  <a:srgbClr val="000000"/>
                </a:solidFill>
                <a:latin typeface="+mn-ea"/>
              </a:endParaRPr>
            </a:p>
            <a:p>
              <a:pPr algn="just">
                <a:defRPr/>
              </a:pPr>
              <a:endParaRPr lang="zh-CN" altLang="en-US" sz="2000" b="1" dirty="0">
                <a:latin typeface="+mn-ea"/>
              </a:endParaRPr>
            </a:p>
          </p:txBody>
        </p:sp>
        <p:sp>
          <p:nvSpPr>
            <p:cNvPr id="7" name="AutoShape 9"/>
            <p:cNvSpPr>
              <a:spLocks noChangeArrowheads="1"/>
            </p:cNvSpPr>
            <p:nvPr/>
          </p:nvSpPr>
          <p:spPr bwMode="auto">
            <a:xfrm>
              <a:off x="3212330" y="2780928"/>
              <a:ext cx="3771900" cy="863600"/>
            </a:xfrm>
            <a:prstGeom prst="cube">
              <a:avLst>
                <a:gd name="adj" fmla="val 5884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prstShdw prst="shdw17" dist="17961" dir="2700000">
                <a:srgbClr val="00FFFF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latin typeface="+mn-ea"/>
                </a:rPr>
                <a:t>语言处理程序（编译）</a:t>
              </a:r>
              <a:r>
                <a:rPr lang="zh-CN" altLang="zh-CN" sz="2000" b="1" dirty="0">
                  <a:solidFill>
                    <a:srgbClr val="000000"/>
                  </a:solidFill>
                  <a:latin typeface="+mn-ea"/>
                </a:rPr>
                <a:t>  </a:t>
              </a:r>
            </a:p>
            <a:p>
              <a:pPr algn="ctr">
                <a:defRPr/>
              </a:pPr>
              <a:endParaRPr lang="zh-CN" altLang="zh-CN" sz="2000" b="1" dirty="0">
                <a:solidFill>
                  <a:srgbClr val="000000"/>
                </a:solidFill>
                <a:latin typeface="+mn-ea"/>
              </a:endParaRPr>
            </a:p>
            <a:p>
              <a:pPr algn="just">
                <a:defRPr/>
              </a:pPr>
              <a:endParaRPr lang="zh-CN" altLang="en-US" sz="2000" b="1" dirty="0">
                <a:latin typeface="+mn-ea"/>
              </a:endParaRPr>
            </a:p>
          </p:txBody>
        </p:sp>
        <p:sp>
          <p:nvSpPr>
            <p:cNvPr id="8" name="AutoShape 10"/>
            <p:cNvSpPr>
              <a:spLocks noChangeArrowheads="1"/>
            </p:cNvSpPr>
            <p:nvPr/>
          </p:nvSpPr>
          <p:spPr bwMode="auto">
            <a:xfrm>
              <a:off x="3212330" y="2276872"/>
              <a:ext cx="3771900" cy="900112"/>
            </a:xfrm>
            <a:prstGeom prst="cube">
              <a:avLst>
                <a:gd name="adj" fmla="val 5884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prstShdw prst="shdw17" dist="17961" dir="2700000">
                <a:srgbClr val="CCFFFF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latin typeface="+mn-ea"/>
                </a:rPr>
                <a:t>应用程序（软件资源）</a:t>
              </a:r>
              <a:r>
                <a:rPr lang="zh-CN" altLang="zh-CN" sz="2000" b="1" dirty="0">
                  <a:solidFill>
                    <a:srgbClr val="000000"/>
                  </a:solidFill>
                  <a:latin typeface="+mn-ea"/>
                </a:rPr>
                <a:t>  </a:t>
              </a:r>
            </a:p>
            <a:p>
              <a:pPr algn="ctr">
                <a:defRPr/>
              </a:pPr>
              <a:endParaRPr lang="zh-CN" altLang="zh-CN" sz="2000" b="1" dirty="0">
                <a:solidFill>
                  <a:srgbClr val="000000"/>
                </a:solidFill>
                <a:latin typeface="+mn-ea"/>
              </a:endParaRPr>
            </a:p>
            <a:p>
              <a:pPr algn="just">
                <a:defRPr/>
              </a:pPr>
              <a:endParaRPr lang="zh-CN" altLang="en-US" sz="2000" b="1" dirty="0">
                <a:latin typeface="+mn-ea"/>
              </a:endParaRPr>
            </a:p>
          </p:txBody>
        </p:sp>
        <p:sp>
          <p:nvSpPr>
            <p:cNvPr id="12" name="Text Box 19"/>
            <p:cNvSpPr txBox="1">
              <a:spLocks noChangeArrowheads="1"/>
            </p:cNvSpPr>
            <p:nvPr/>
          </p:nvSpPr>
          <p:spPr bwMode="auto">
            <a:xfrm>
              <a:off x="1368003" y="2941067"/>
              <a:ext cx="1295400" cy="41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0" lang="zh-CN" altLang="en-US" sz="2000" b="1" dirty="0">
                  <a:latin typeface="+mn-ea"/>
                </a:rPr>
                <a:t>软件部分</a:t>
              </a:r>
            </a:p>
          </p:txBody>
        </p: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1087016" y="4381227"/>
              <a:ext cx="1828800" cy="41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kumimoji="0" lang="zh-CN" altLang="zh-CN" sz="2000" b="1" dirty="0">
                  <a:latin typeface="+mn-ea"/>
                </a:rPr>
                <a:t>软、硬界面</a:t>
              </a:r>
            </a:p>
          </p:txBody>
        </p:sp>
        <p:sp>
          <p:nvSpPr>
            <p:cNvPr id="14" name="Text Box 22"/>
            <p:cNvSpPr txBox="1">
              <a:spLocks noChangeArrowheads="1"/>
            </p:cNvSpPr>
            <p:nvPr/>
          </p:nvSpPr>
          <p:spPr bwMode="auto">
            <a:xfrm>
              <a:off x="1271165" y="5893395"/>
              <a:ext cx="1416050" cy="41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kumimoji="0" lang="zh-CN" altLang="en-US" sz="2000" b="1" dirty="0">
                  <a:latin typeface="+mn-ea"/>
                </a:rPr>
                <a:t>硬件部分</a:t>
              </a:r>
            </a:p>
          </p:txBody>
        </p:sp>
        <p:sp>
          <p:nvSpPr>
            <p:cNvPr id="15" name="AutoShape 24"/>
            <p:cNvSpPr>
              <a:spLocks/>
            </p:cNvSpPr>
            <p:nvPr/>
          </p:nvSpPr>
          <p:spPr bwMode="auto">
            <a:xfrm>
              <a:off x="2768178" y="2276872"/>
              <a:ext cx="325437" cy="1800200"/>
            </a:xfrm>
            <a:prstGeom prst="leftBrace">
              <a:avLst>
                <a:gd name="adj1" fmla="val 60996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kumimoji="0" lang="zh-CN" altLang="en-US" sz="2000" b="1">
                <a:latin typeface="+mn-ea"/>
              </a:endParaRPr>
            </a:p>
          </p:txBody>
        </p:sp>
        <p:sp>
          <p:nvSpPr>
            <p:cNvPr id="17" name="AutoShape 31"/>
            <p:cNvSpPr>
              <a:spLocks noChangeArrowheads="1"/>
            </p:cNvSpPr>
            <p:nvPr/>
          </p:nvSpPr>
          <p:spPr bwMode="auto">
            <a:xfrm>
              <a:off x="3273003" y="4277717"/>
              <a:ext cx="3743325" cy="879475"/>
            </a:xfrm>
            <a:prstGeom prst="cube">
              <a:avLst>
                <a:gd name="adj" fmla="val 58847"/>
              </a:avLst>
            </a:prstGeom>
            <a:solidFill>
              <a:srgbClr val="CC99FF"/>
            </a:solidFill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7A5C99"/>
              </a:prstShdw>
            </a:effectLst>
          </p:spPr>
          <p:txBody>
            <a:bodyPr/>
            <a:lstStyle/>
            <a:p>
              <a:pPr algn="ctr"/>
              <a:r>
                <a:rPr kumimoji="0" lang="zh-CN" altLang="en-US" sz="2000" b="1" dirty="0">
                  <a:solidFill>
                    <a:srgbClr val="000000"/>
                  </a:solidFill>
                  <a:latin typeface="+mn-ea"/>
                </a:rPr>
                <a:t>指令系统</a:t>
              </a:r>
              <a:r>
                <a:rPr kumimoji="0" lang="zh-CN" altLang="zh-CN" sz="2000" b="1" dirty="0">
                  <a:solidFill>
                    <a:srgbClr val="000000"/>
                  </a:solidFill>
                  <a:latin typeface="+mn-ea"/>
                </a:rPr>
                <a:t>级</a:t>
              </a:r>
              <a:r>
                <a:rPr kumimoji="0" lang="en-US" altLang="zh-CN" sz="2000" b="1" dirty="0">
                  <a:solidFill>
                    <a:srgbClr val="000000"/>
                  </a:solidFill>
                  <a:latin typeface="+mn-ea"/>
                </a:rPr>
                <a:t>(</a:t>
              </a:r>
              <a:r>
                <a:rPr kumimoji="0" lang="zh-CN" altLang="en-US" sz="2000" b="1" dirty="0">
                  <a:solidFill>
                    <a:srgbClr val="000000"/>
                  </a:solidFill>
                  <a:latin typeface="+mn-ea"/>
                </a:rPr>
                <a:t>机器语言</a:t>
              </a:r>
              <a:r>
                <a:rPr kumimoji="0" lang="en-US" altLang="zh-CN" sz="2000" b="1" dirty="0">
                  <a:solidFill>
                    <a:srgbClr val="000000"/>
                  </a:solidFill>
                  <a:latin typeface="+mn-ea"/>
                </a:rPr>
                <a:t>)</a:t>
              </a:r>
              <a:r>
                <a:rPr kumimoji="0" lang="zh-CN" altLang="zh-CN" sz="2000" b="1" dirty="0">
                  <a:solidFill>
                    <a:srgbClr val="000000"/>
                  </a:solidFill>
                  <a:latin typeface="+mn-ea"/>
                </a:rPr>
                <a:t> </a:t>
              </a:r>
            </a:p>
            <a:p>
              <a:pPr algn="ctr"/>
              <a:endParaRPr kumimoji="0" lang="zh-CN" altLang="zh-CN" sz="2000" b="1" dirty="0">
                <a:solidFill>
                  <a:srgbClr val="000000"/>
                </a:solidFill>
                <a:latin typeface="+mn-ea"/>
              </a:endParaRPr>
            </a:p>
            <a:p>
              <a:pPr algn="just"/>
              <a:endParaRPr kumimoji="0" lang="zh-CN" altLang="en-US" sz="2000" b="1" dirty="0">
                <a:latin typeface="+mn-ea"/>
              </a:endParaRPr>
            </a:p>
          </p:txBody>
        </p:sp>
        <p:sp>
          <p:nvSpPr>
            <p:cNvPr id="19" name="AutoShape 35"/>
            <p:cNvSpPr>
              <a:spLocks/>
            </p:cNvSpPr>
            <p:nvPr/>
          </p:nvSpPr>
          <p:spPr bwMode="auto">
            <a:xfrm>
              <a:off x="2768178" y="5661248"/>
              <a:ext cx="325437" cy="972319"/>
            </a:xfrm>
            <a:prstGeom prst="leftBrace">
              <a:avLst>
                <a:gd name="adj1" fmla="val 32281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kumimoji="0" lang="zh-CN" altLang="en-US" sz="2000" b="1">
                <a:latin typeface="+mn-ea"/>
              </a:endParaRPr>
            </a:p>
          </p:txBody>
        </p:sp>
        <p:sp>
          <p:nvSpPr>
            <p:cNvPr id="20" name="AutoShape 26"/>
            <p:cNvSpPr>
              <a:spLocks noChangeArrowheads="1"/>
            </p:cNvSpPr>
            <p:nvPr/>
          </p:nvSpPr>
          <p:spPr bwMode="auto">
            <a:xfrm>
              <a:off x="2512590" y="4322366"/>
              <a:ext cx="5011738" cy="474786"/>
            </a:xfrm>
            <a:prstGeom prst="parallelogram">
              <a:avLst>
                <a:gd name="adj" fmla="val 154481"/>
              </a:avLst>
            </a:prstGeom>
            <a:noFill/>
            <a:ln w="2857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l"/>
                <a:defRPr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kumimoji="0" lang="zh-CN" altLang="en-US" sz="2000" b="1">
                <a:ln>
                  <a:solidFill>
                    <a:schemeClr val="tx1"/>
                  </a:solidFill>
                  <a:prstDash val="dash"/>
                </a:ln>
                <a:latin typeface="+mn-ea"/>
                <a:ea typeface="+mn-ea"/>
              </a:endParaRPr>
            </a:p>
          </p:txBody>
        </p:sp>
        <p:sp>
          <p:nvSpPr>
            <p:cNvPr id="21" name="Line 33"/>
            <p:cNvSpPr>
              <a:spLocks noChangeShapeType="1"/>
            </p:cNvSpPr>
            <p:nvPr/>
          </p:nvSpPr>
          <p:spPr bwMode="auto">
            <a:xfrm flipH="1">
              <a:off x="5036714" y="4221088"/>
              <a:ext cx="3299" cy="576064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 sz="2000" b="1">
                <a:latin typeface="+mn-ea"/>
              </a:endParaRPr>
            </a:p>
          </p:txBody>
        </p:sp>
        <p:sp>
          <p:nvSpPr>
            <p:cNvPr id="33" name="AutoShape 10"/>
            <p:cNvSpPr>
              <a:spLocks noChangeArrowheads="1"/>
            </p:cNvSpPr>
            <p:nvPr/>
          </p:nvSpPr>
          <p:spPr bwMode="auto">
            <a:xfrm>
              <a:off x="3203848" y="1772816"/>
              <a:ext cx="3771900" cy="900112"/>
            </a:xfrm>
            <a:prstGeom prst="cube">
              <a:avLst>
                <a:gd name="adj" fmla="val 5884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prstShdw prst="shdw17" dist="17961" dir="2700000">
                <a:srgbClr val="CCFFFF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latin typeface="+mn-ea"/>
                </a:rPr>
                <a:t>用户程序</a:t>
              </a:r>
              <a:r>
                <a:rPr lang="zh-CN" altLang="zh-CN" sz="2000" b="1" dirty="0">
                  <a:solidFill>
                    <a:srgbClr val="000000"/>
                  </a:solidFill>
                  <a:latin typeface="+mn-ea"/>
                </a:rPr>
                <a:t>  </a:t>
              </a:r>
            </a:p>
            <a:p>
              <a:pPr algn="ctr">
                <a:defRPr/>
              </a:pPr>
              <a:endParaRPr lang="zh-CN" altLang="zh-CN" sz="2000" b="1" dirty="0">
                <a:solidFill>
                  <a:srgbClr val="000000"/>
                </a:solidFill>
                <a:latin typeface="+mn-ea"/>
              </a:endParaRPr>
            </a:p>
            <a:p>
              <a:pPr algn="just">
                <a:defRPr/>
              </a:pPr>
              <a:endParaRPr lang="zh-CN" altLang="en-US" sz="2000" b="1" dirty="0">
                <a:latin typeface="+mn-ea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0647304-D4EB-44C0-AD5A-AC1E9AA5DDE1}"/>
              </a:ext>
            </a:extLst>
          </p:cNvPr>
          <p:cNvGrpSpPr/>
          <p:nvPr/>
        </p:nvGrpSpPr>
        <p:grpSpPr>
          <a:xfrm>
            <a:off x="825847" y="-2927"/>
            <a:ext cx="6914504" cy="839639"/>
            <a:chOff x="1044403" y="189434"/>
            <a:chExt cx="6914504" cy="839639"/>
          </a:xfrm>
        </p:grpSpPr>
        <p:sp>
          <p:nvSpPr>
            <p:cNvPr id="22" name="六边形 21">
              <a:extLst>
                <a:ext uri="{FF2B5EF4-FFF2-40B4-BE49-F238E27FC236}">
                  <a16:creationId xmlns:a16="http://schemas.microsoft.com/office/drawing/2014/main" id="{B7832BA2-6335-4A43-A1AF-22F32DB4079E}"/>
                </a:ext>
              </a:extLst>
            </p:cNvPr>
            <p:cNvSpPr/>
            <p:nvPr/>
          </p:nvSpPr>
          <p:spPr>
            <a:xfrm>
              <a:off x="1336676" y="283390"/>
              <a:ext cx="5902152" cy="649825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5000"/>
                    <a:lumOff val="1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>
              <a:gradFill>
                <a:gsLst>
                  <a:gs pos="0">
                    <a:schemeClr val="bg1">
                      <a:lumMod val="71000"/>
                      <a:lumOff val="29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0"/>
              </a:gradFill>
            </a:ln>
            <a:effectLst>
              <a:outerShdw blurRad="482600" dist="241300" dir="2700000" algn="tl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E7DEDD7-BE00-4511-A06F-F7874C8A42B3}"/>
                </a:ext>
              </a:extLst>
            </p:cNvPr>
            <p:cNvGrpSpPr/>
            <p:nvPr/>
          </p:nvGrpSpPr>
          <p:grpSpPr>
            <a:xfrm>
              <a:off x="1044403" y="189434"/>
              <a:ext cx="864096" cy="839639"/>
              <a:chOff x="304800" y="673100"/>
              <a:chExt cx="4000500" cy="4000500"/>
            </a:xfrm>
            <a:effectLst>
              <a:outerShdw blurRad="444500" dist="254000" dir="684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15">
                <a:extLst>
                  <a:ext uri="{FF2B5EF4-FFF2-40B4-BE49-F238E27FC236}">
                    <a16:creationId xmlns:a16="http://schemas.microsoft.com/office/drawing/2014/main" id="{DEFCDA48-6549-482C-9890-6872CC54DCEF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4F6FA89B-E491-41DB-A500-E1C12D93D633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6789111-5EE1-429A-88DE-A17B008A8A2D}"/>
                </a:ext>
              </a:extLst>
            </p:cNvPr>
            <p:cNvSpPr/>
            <p:nvPr/>
          </p:nvSpPr>
          <p:spPr>
            <a:xfrm>
              <a:off x="2064502" y="352699"/>
              <a:ext cx="5894405" cy="523244"/>
            </a:xfrm>
            <a:prstGeom prst="rect">
              <a:avLst/>
            </a:prstGeom>
          </p:spPr>
          <p:txBody>
            <a:bodyPr wrap="square" lIns="91466" tIns="45732" rIns="91466" bIns="45732">
              <a:spAutoFit/>
            </a:bodyPr>
            <a:lstStyle/>
            <a:p>
              <a:r>
                <a:rPr lang="en-US" altLang="zh-CN" sz="28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1.2.4  </a:t>
              </a:r>
              <a:r>
                <a:rPr lang="zh-CN" altLang="en-US" sz="28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计算机系统的层次结构</a:t>
              </a:r>
              <a:endPara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A0C63EA-D885-4FEE-9723-074E5BC57C12}"/>
                </a:ext>
              </a:extLst>
            </p:cNvPr>
            <p:cNvGrpSpPr/>
            <p:nvPr/>
          </p:nvGrpSpPr>
          <p:grpSpPr>
            <a:xfrm>
              <a:off x="1260426" y="363943"/>
              <a:ext cx="449306" cy="473563"/>
              <a:chOff x="304800" y="673100"/>
              <a:chExt cx="4000500" cy="4000500"/>
            </a:xfrm>
            <a:effectLst>
              <a:outerShdw blurRad="444500" dist="254000" dir="684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6" name="同心圆 220">
                <a:extLst>
                  <a:ext uri="{FF2B5EF4-FFF2-40B4-BE49-F238E27FC236}">
                    <a16:creationId xmlns:a16="http://schemas.microsoft.com/office/drawing/2014/main" id="{1C89AF11-3895-4725-8E58-4C05BB8DE860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A9DE20C5-A4B5-4722-968B-E0F7AABDEB1B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>
            <a:extLst>
              <a:ext uri="{FF2B5EF4-FFF2-40B4-BE49-F238E27FC236}">
                <a16:creationId xmlns:a16="http://schemas.microsoft.com/office/drawing/2014/main" id="{DCA25180-E801-4A8A-8C49-675C29119F9F}"/>
              </a:ext>
            </a:extLst>
          </p:cNvPr>
          <p:cNvGrpSpPr/>
          <p:nvPr/>
        </p:nvGrpSpPr>
        <p:grpSpPr>
          <a:xfrm>
            <a:off x="1063469" y="1340768"/>
            <a:ext cx="7169918" cy="3788477"/>
            <a:chOff x="1182061" y="1635437"/>
            <a:chExt cx="7169918" cy="378847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90580F2-5D66-4B37-A7BA-07618C549167}"/>
                </a:ext>
              </a:extLst>
            </p:cNvPr>
            <p:cNvGrpSpPr/>
            <p:nvPr/>
          </p:nvGrpSpPr>
          <p:grpSpPr>
            <a:xfrm>
              <a:off x="4722801" y="1635437"/>
              <a:ext cx="3476321" cy="1038415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圆角矩形 33">
                <a:extLst>
                  <a:ext uri="{FF2B5EF4-FFF2-40B4-BE49-F238E27FC236}">
                    <a16:creationId xmlns:a16="http://schemas.microsoft.com/office/drawing/2014/main" id="{52785909-AAD4-42EB-9035-6BD8D8629165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圆角矩形 34">
                <a:extLst>
                  <a:ext uri="{FF2B5EF4-FFF2-40B4-BE49-F238E27FC236}">
                    <a16:creationId xmlns:a16="http://schemas.microsoft.com/office/drawing/2014/main" id="{860613D7-0424-45DE-AFCF-41AA0092EE2C}"/>
                  </a:ext>
                </a:extLst>
              </p:cNvPr>
              <p:cNvSpPr/>
              <p:nvPr/>
            </p:nvSpPr>
            <p:spPr>
              <a:xfrm>
                <a:off x="4351931" y="1367703"/>
                <a:ext cx="3742172" cy="25957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1008CE1-82CE-46B1-A9C3-6870A462304A}"/>
                </a:ext>
              </a:extLst>
            </p:cNvPr>
            <p:cNvGrpSpPr/>
            <p:nvPr/>
          </p:nvGrpSpPr>
          <p:grpSpPr>
            <a:xfrm>
              <a:off x="2554394" y="2154645"/>
              <a:ext cx="858533" cy="2750062"/>
              <a:chOff x="2210594" y="1268887"/>
              <a:chExt cx="815358" cy="2999929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82FCD3E3-0FE8-46BD-AC04-26BEEBDD7B82}"/>
                  </a:ext>
                </a:extLst>
              </p:cNvPr>
              <p:cNvCxnSpPr>
                <a:cxnSpLocks/>
                <a:endCxn id="59" idx="3"/>
              </p:cNvCxnSpPr>
              <p:nvPr/>
            </p:nvCxnSpPr>
            <p:spPr>
              <a:xfrm>
                <a:off x="2210594" y="3160810"/>
                <a:ext cx="815358" cy="1108006"/>
              </a:xfrm>
              <a:prstGeom prst="line">
                <a:avLst/>
              </a:prstGeom>
              <a:ln w="63500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743405FB-9746-489C-8956-6BF890DAE9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6670" y="2789019"/>
                <a:ext cx="654413" cy="12127"/>
              </a:xfrm>
              <a:prstGeom prst="line">
                <a:avLst/>
              </a:prstGeom>
              <a:ln w="63500">
                <a:solidFill>
                  <a:srgbClr val="F69F1E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17033DAD-B353-47A5-8052-0E6CB251735F}"/>
                  </a:ext>
                </a:extLst>
              </p:cNvPr>
              <p:cNvCxnSpPr>
                <a:cxnSpLocks/>
                <a:endCxn id="22" idx="3"/>
              </p:cNvCxnSpPr>
              <p:nvPr/>
            </p:nvCxnSpPr>
            <p:spPr>
              <a:xfrm flipV="1">
                <a:off x="2210594" y="1268887"/>
                <a:ext cx="791321" cy="1123078"/>
              </a:xfrm>
              <a:prstGeom prst="line">
                <a:avLst/>
              </a:prstGeom>
              <a:ln w="6350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37AF165-9402-4F76-A1BE-0FA4C1DBF31E}"/>
                </a:ext>
              </a:extLst>
            </p:cNvPr>
            <p:cNvGrpSpPr/>
            <p:nvPr/>
          </p:nvGrpSpPr>
          <p:grpSpPr>
            <a:xfrm>
              <a:off x="1182061" y="2792429"/>
              <a:ext cx="1702088" cy="154084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9" name="同心圆 18">
                <a:extLst>
                  <a:ext uri="{FF2B5EF4-FFF2-40B4-BE49-F238E27FC236}">
                    <a16:creationId xmlns:a16="http://schemas.microsoft.com/office/drawing/2014/main" id="{398DE128-4FC8-40E2-B97D-8EA636BE3BA6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hexagon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91441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latin typeface="Calibri"/>
                  <a:ea typeface="宋体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3CBEA61A-5E8C-46CF-92F4-2C507375BF94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hexagon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91441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latin typeface="Calibri"/>
                  <a:ea typeface="宋体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B5EFF72E-8BF3-4420-971C-F557AF9A852F}"/>
                </a:ext>
              </a:extLst>
            </p:cNvPr>
            <p:cNvGrpSpPr/>
            <p:nvPr/>
          </p:nvGrpSpPr>
          <p:grpSpPr>
            <a:xfrm>
              <a:off x="3387617" y="1635437"/>
              <a:ext cx="1159666" cy="103841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2" name="同心圆 21">
                <a:extLst>
                  <a:ext uri="{FF2B5EF4-FFF2-40B4-BE49-F238E27FC236}">
                    <a16:creationId xmlns:a16="http://schemas.microsoft.com/office/drawing/2014/main" id="{BDD7E5A5-56B4-435F-B2DD-29CA56D118EF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hexagon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91441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kern="0">
                  <a:solidFill>
                    <a:srgbClr val="EA5E66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119B166D-278C-4B8E-A064-A113F32EC17A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hexagon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91441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kern="0">
                  <a:solidFill>
                    <a:srgbClr val="EA5E66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30" name="文本框 37">
              <a:extLst>
                <a:ext uri="{FF2B5EF4-FFF2-40B4-BE49-F238E27FC236}">
                  <a16:creationId xmlns:a16="http://schemas.microsoft.com/office/drawing/2014/main" id="{698D0241-7949-4748-AA06-B61640844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6608" y="3318770"/>
              <a:ext cx="1357542" cy="523226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5" tIns="45723" rIns="91445" bIns="45723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2800" b="1">
                  <a:solidFill>
                    <a:srgbClr val="EA6103"/>
                  </a:solidFill>
                  <a:sym typeface="微软雅黑" pitchFamily="34" charset="-122"/>
                </a:rPr>
                <a:t>本课程</a:t>
              </a:r>
              <a:endParaRPr lang="zh-CN" altLang="en-US" sz="2800" b="1" dirty="0">
                <a:solidFill>
                  <a:srgbClr val="EA6103"/>
                </a:solidFill>
                <a:sym typeface="微软雅黑" pitchFamily="34" charset="-122"/>
              </a:endParaRPr>
            </a:p>
          </p:txBody>
        </p:sp>
        <p:sp>
          <p:nvSpPr>
            <p:cNvPr id="31" name="文本1">
              <a:extLst>
                <a:ext uri="{FF2B5EF4-FFF2-40B4-BE49-F238E27FC236}">
                  <a16:creationId xmlns:a16="http://schemas.microsoft.com/office/drawing/2014/main" id="{3715B58C-E991-4B0B-890C-365B4F71BDD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26696" y="1749019"/>
              <a:ext cx="2134513" cy="807301"/>
            </a:xfrm>
            <a:prstGeom prst="roundRect">
              <a:avLst>
                <a:gd name="adj" fmla="val 11505"/>
              </a:avLst>
            </a:prstGeom>
            <a:noFill/>
            <a:ln w="28575" cap="flat" cmpd="sng" algn="ctr">
              <a:noFill/>
              <a:prstDash val="solid"/>
            </a:ln>
            <a:effectLst/>
            <a:extLst/>
          </p:spPr>
          <p:txBody>
            <a:bodyPr lIns="68593" tIns="34297" rIns="68593" bIns="34297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15">
                <a:lnSpc>
                  <a:spcPct val="120000"/>
                </a:lnSpc>
                <a:defRPr/>
              </a:pPr>
              <a:r>
                <a:rPr lang="zh-CN" altLang="en-US" sz="2800" b="1">
                  <a:latin typeface="微软雅黑" pitchFamily="34" charset="-122"/>
                  <a:ea typeface="微软雅黑" pitchFamily="34" charset="-122"/>
                </a:rPr>
                <a:t>数字逻辑</a:t>
              </a:r>
              <a:endParaRPr lang="zh-CN" altLang="en-US" sz="28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F548E898-8D36-4DD3-9A94-FDDA2613B653}"/>
                </a:ext>
              </a:extLst>
            </p:cNvPr>
            <p:cNvGrpSpPr/>
            <p:nvPr/>
          </p:nvGrpSpPr>
          <p:grpSpPr>
            <a:xfrm>
              <a:off x="4722801" y="3017377"/>
              <a:ext cx="3476321" cy="1038415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圆角矩形 33">
                <a:extLst>
                  <a:ext uri="{FF2B5EF4-FFF2-40B4-BE49-F238E27FC236}">
                    <a16:creationId xmlns:a16="http://schemas.microsoft.com/office/drawing/2014/main" id="{B6B9F91D-B0E1-441C-A301-2F198560DEBF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圆角矩形 34">
                <a:extLst>
                  <a:ext uri="{FF2B5EF4-FFF2-40B4-BE49-F238E27FC236}">
                    <a16:creationId xmlns:a16="http://schemas.microsoft.com/office/drawing/2014/main" id="{2CA2B4C9-B0C3-45AF-A499-D9CD0BEFF631}"/>
                  </a:ext>
                </a:extLst>
              </p:cNvPr>
              <p:cNvSpPr/>
              <p:nvPr/>
            </p:nvSpPr>
            <p:spPr>
              <a:xfrm>
                <a:off x="4351931" y="1367703"/>
                <a:ext cx="3742172" cy="25957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91058F58-A8F6-4CB4-A948-CAB68CE23308}"/>
                </a:ext>
              </a:extLst>
            </p:cNvPr>
            <p:cNvGrpSpPr/>
            <p:nvPr/>
          </p:nvGrpSpPr>
          <p:grpSpPr>
            <a:xfrm>
              <a:off x="3387617" y="3017377"/>
              <a:ext cx="1159666" cy="103841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1" name="同心圆 21">
                <a:extLst>
                  <a:ext uri="{FF2B5EF4-FFF2-40B4-BE49-F238E27FC236}">
                    <a16:creationId xmlns:a16="http://schemas.microsoft.com/office/drawing/2014/main" id="{505B3703-352A-4F0E-B5D3-A534F1D5AF08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hexagon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91441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kern="0">
                  <a:solidFill>
                    <a:srgbClr val="EA5E66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2" name="椭圆 22">
                <a:extLst>
                  <a:ext uri="{FF2B5EF4-FFF2-40B4-BE49-F238E27FC236}">
                    <a16:creationId xmlns:a16="http://schemas.microsoft.com/office/drawing/2014/main" id="{8B39B92C-331A-4BA9-B840-92B2050BD1AA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hexagon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91441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kern="0">
                  <a:solidFill>
                    <a:srgbClr val="EA5E66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3" name="文本1">
              <a:extLst>
                <a:ext uri="{FF2B5EF4-FFF2-40B4-BE49-F238E27FC236}">
                  <a16:creationId xmlns:a16="http://schemas.microsoft.com/office/drawing/2014/main" id="{C6A914F3-E5E0-44CE-90BE-FF3A5EB40F2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143597" y="3108594"/>
              <a:ext cx="2859363" cy="807301"/>
            </a:xfrm>
            <a:prstGeom prst="roundRect">
              <a:avLst>
                <a:gd name="adj" fmla="val 11505"/>
              </a:avLst>
            </a:prstGeom>
            <a:noFill/>
            <a:ln w="28575" cap="flat" cmpd="sng" algn="ctr">
              <a:noFill/>
              <a:prstDash val="solid"/>
            </a:ln>
            <a:effectLst/>
            <a:extLst/>
          </p:spPr>
          <p:txBody>
            <a:bodyPr lIns="68593" tIns="34297" rIns="68593" bIns="34297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15">
                <a:lnSpc>
                  <a:spcPct val="120000"/>
                </a:lnSpc>
                <a:defRPr/>
              </a:pPr>
              <a:r>
                <a:rPr lang="zh-CN" altLang="en-US" sz="2800" b="1">
                  <a:latin typeface="微软雅黑" pitchFamily="34" charset="-122"/>
                  <a:ea typeface="微软雅黑" pitchFamily="34" charset="-122"/>
                </a:rPr>
                <a:t>计算机组成原理</a:t>
              </a:r>
              <a:endParaRPr lang="zh-CN" altLang="en-US" sz="28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FD746D33-EE91-428C-8620-B8D00A32039A}"/>
                </a:ext>
              </a:extLst>
            </p:cNvPr>
            <p:cNvGrpSpPr/>
            <p:nvPr/>
          </p:nvGrpSpPr>
          <p:grpSpPr>
            <a:xfrm>
              <a:off x="4722801" y="4385499"/>
              <a:ext cx="3476321" cy="1038415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5" name="圆角矩形 33">
                <a:extLst>
                  <a:ext uri="{FF2B5EF4-FFF2-40B4-BE49-F238E27FC236}">
                    <a16:creationId xmlns:a16="http://schemas.microsoft.com/office/drawing/2014/main" id="{9A3047CE-0199-4912-B99A-3C3DB370C253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圆角矩形 34">
                <a:extLst>
                  <a:ext uri="{FF2B5EF4-FFF2-40B4-BE49-F238E27FC236}">
                    <a16:creationId xmlns:a16="http://schemas.microsoft.com/office/drawing/2014/main" id="{7D09E782-1469-424E-B382-6480DB3DFB1F}"/>
                  </a:ext>
                </a:extLst>
              </p:cNvPr>
              <p:cNvSpPr/>
              <p:nvPr/>
            </p:nvSpPr>
            <p:spPr>
              <a:xfrm>
                <a:off x="4351931" y="1367703"/>
                <a:ext cx="3742172" cy="25957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6D658070-2B26-4951-8323-B32F6646B74B}"/>
                </a:ext>
              </a:extLst>
            </p:cNvPr>
            <p:cNvGrpSpPr/>
            <p:nvPr/>
          </p:nvGrpSpPr>
          <p:grpSpPr>
            <a:xfrm>
              <a:off x="3387617" y="4385499"/>
              <a:ext cx="1159666" cy="103841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8" name="同心圆 21">
                <a:extLst>
                  <a:ext uri="{FF2B5EF4-FFF2-40B4-BE49-F238E27FC236}">
                    <a16:creationId xmlns:a16="http://schemas.microsoft.com/office/drawing/2014/main" id="{B8E72688-49B6-4D7A-B03E-76FCD795D719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hexagon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91441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kern="0">
                  <a:solidFill>
                    <a:srgbClr val="EA5E66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9" name="椭圆 22">
                <a:extLst>
                  <a:ext uri="{FF2B5EF4-FFF2-40B4-BE49-F238E27FC236}">
                    <a16:creationId xmlns:a16="http://schemas.microsoft.com/office/drawing/2014/main" id="{4160E0B8-C493-46FA-A924-E1B79CA25A15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hexagon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91441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kern="0">
                  <a:solidFill>
                    <a:srgbClr val="EA5E66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0" name="文本1">
              <a:extLst>
                <a:ext uri="{FF2B5EF4-FFF2-40B4-BE49-F238E27FC236}">
                  <a16:creationId xmlns:a16="http://schemas.microsoft.com/office/drawing/2014/main" id="{D9B634D4-A075-4E33-B82C-CDB50CC57BA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62600" y="4537788"/>
              <a:ext cx="3589379" cy="807301"/>
            </a:xfrm>
            <a:prstGeom prst="roundRect">
              <a:avLst>
                <a:gd name="adj" fmla="val 11505"/>
              </a:avLst>
            </a:prstGeom>
            <a:noFill/>
            <a:ln w="28575" cap="flat" cmpd="sng" algn="ctr">
              <a:noFill/>
              <a:prstDash val="solid"/>
            </a:ln>
            <a:effectLst/>
            <a:extLst/>
          </p:spPr>
          <p:txBody>
            <a:bodyPr lIns="68593" tIns="34297" rIns="68593" bIns="34297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15">
                <a:lnSpc>
                  <a:spcPct val="120000"/>
                </a:lnSpc>
                <a:defRPr/>
              </a:pPr>
              <a:r>
                <a:rPr lang="zh-CN" altLang="en-US" sz="2800" b="1">
                  <a:latin typeface="微软雅黑" pitchFamily="34" charset="-122"/>
                  <a:ea typeface="微软雅黑" pitchFamily="34" charset="-122"/>
                </a:rPr>
                <a:t>微机原理与接口技术</a:t>
              </a:r>
              <a:endParaRPr lang="zh-CN" altLang="en-US" sz="28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5BC5BC10-79D0-4125-8658-11241E489F18}"/>
                </a:ext>
              </a:extLst>
            </p:cNvPr>
            <p:cNvSpPr/>
            <p:nvPr/>
          </p:nvSpPr>
          <p:spPr>
            <a:xfrm>
              <a:off x="3627330" y="1829793"/>
              <a:ext cx="680240" cy="64575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37BFA1EE-8F97-4300-B4C9-3DDCC27C23E6}"/>
                </a:ext>
              </a:extLst>
            </p:cNvPr>
            <p:cNvSpPr/>
            <p:nvPr/>
          </p:nvSpPr>
          <p:spPr>
            <a:xfrm>
              <a:off x="3627330" y="3189368"/>
              <a:ext cx="680240" cy="645755"/>
            </a:xfrm>
            <a:prstGeom prst="ellipse">
              <a:avLst/>
            </a:prstGeom>
            <a:solidFill>
              <a:srgbClr val="EA6103"/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CFEC20A0-4DA4-4830-9CD0-6B9407E19DE9}"/>
                </a:ext>
              </a:extLst>
            </p:cNvPr>
            <p:cNvSpPr/>
            <p:nvPr/>
          </p:nvSpPr>
          <p:spPr>
            <a:xfrm>
              <a:off x="3627330" y="4558516"/>
              <a:ext cx="680240" cy="64575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8D7A6C2D-8CF9-40E7-AD1A-D29FA37C8D65}"/>
              </a:ext>
            </a:extLst>
          </p:cNvPr>
          <p:cNvGrpSpPr/>
          <p:nvPr/>
        </p:nvGrpSpPr>
        <p:grpSpPr>
          <a:xfrm>
            <a:off x="846951" y="0"/>
            <a:ext cx="4121514" cy="839639"/>
            <a:chOff x="1044403" y="189434"/>
            <a:chExt cx="4121514" cy="839639"/>
          </a:xfrm>
        </p:grpSpPr>
        <p:sp>
          <p:nvSpPr>
            <p:cNvPr id="67" name="六边形 66">
              <a:extLst>
                <a:ext uri="{FF2B5EF4-FFF2-40B4-BE49-F238E27FC236}">
                  <a16:creationId xmlns:a16="http://schemas.microsoft.com/office/drawing/2014/main" id="{7C1F921F-A369-4190-847F-D1D56544E122}"/>
                </a:ext>
              </a:extLst>
            </p:cNvPr>
            <p:cNvSpPr/>
            <p:nvPr/>
          </p:nvSpPr>
          <p:spPr>
            <a:xfrm>
              <a:off x="1336677" y="283390"/>
              <a:ext cx="3524150" cy="649825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5000"/>
                    <a:lumOff val="1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>
              <a:gradFill>
                <a:gsLst>
                  <a:gs pos="0">
                    <a:schemeClr val="bg1">
                      <a:lumMod val="71000"/>
                      <a:lumOff val="29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0"/>
              </a:gradFill>
            </a:ln>
            <a:effectLst>
              <a:outerShdw blurRad="482600" dist="241300" dir="2700000" algn="tl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D5743229-52EE-47BA-8277-1E3CFA7E8D7F}"/>
                </a:ext>
              </a:extLst>
            </p:cNvPr>
            <p:cNvGrpSpPr/>
            <p:nvPr/>
          </p:nvGrpSpPr>
          <p:grpSpPr>
            <a:xfrm>
              <a:off x="1044403" y="189434"/>
              <a:ext cx="864096" cy="839639"/>
              <a:chOff x="304800" y="673100"/>
              <a:chExt cx="4000500" cy="4000500"/>
            </a:xfrm>
            <a:effectLst>
              <a:outerShdw blurRad="444500" dist="254000" dir="684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3" name="同心圆 215">
                <a:extLst>
                  <a:ext uri="{FF2B5EF4-FFF2-40B4-BE49-F238E27FC236}">
                    <a16:creationId xmlns:a16="http://schemas.microsoft.com/office/drawing/2014/main" id="{E0CAC932-E3B0-42C0-8D4D-E5F96BDA54C4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2A5918F1-43DF-4D47-A113-A6F77917DB17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7D88D41E-B0D3-4232-BB47-5013797A4369}"/>
                </a:ext>
              </a:extLst>
            </p:cNvPr>
            <p:cNvSpPr/>
            <p:nvPr/>
          </p:nvSpPr>
          <p:spPr>
            <a:xfrm>
              <a:off x="2064503" y="352699"/>
              <a:ext cx="3101414" cy="523244"/>
            </a:xfrm>
            <a:prstGeom prst="rect">
              <a:avLst/>
            </a:prstGeom>
          </p:spPr>
          <p:txBody>
            <a:bodyPr wrap="square" lIns="91466" tIns="45732" rIns="91466" bIns="45732">
              <a:spAutoFit/>
            </a:bodyPr>
            <a:lstStyle/>
            <a:p>
              <a:pPr defTabSz="93446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kern="0"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一、课程组成</a:t>
              </a:r>
              <a:endParaRPr lang="zh-CN" altLang="en-US" sz="2800" b="1" kern="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FF035E35-C959-4D5A-A3DE-477E1EA7C26E}"/>
                </a:ext>
              </a:extLst>
            </p:cNvPr>
            <p:cNvGrpSpPr/>
            <p:nvPr/>
          </p:nvGrpSpPr>
          <p:grpSpPr>
            <a:xfrm>
              <a:off x="1260426" y="363943"/>
              <a:ext cx="449306" cy="473563"/>
              <a:chOff x="304800" y="673100"/>
              <a:chExt cx="4000500" cy="4000500"/>
            </a:xfrm>
            <a:effectLst>
              <a:outerShdw blurRad="444500" dist="254000" dir="684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1" name="同心圆 220">
                <a:extLst>
                  <a:ext uri="{FF2B5EF4-FFF2-40B4-BE49-F238E27FC236}">
                    <a16:creationId xmlns:a16="http://schemas.microsoft.com/office/drawing/2014/main" id="{AA4AA6FD-483F-4D0C-AF94-8E5DDA63CD10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92F38DF1-8614-4F7A-9D34-315C465A9644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C7932DE-20AA-448E-863D-BD174C20EB82}"/>
              </a:ext>
            </a:extLst>
          </p:cNvPr>
          <p:cNvGrpSpPr/>
          <p:nvPr/>
        </p:nvGrpSpPr>
        <p:grpSpPr>
          <a:xfrm>
            <a:off x="3275856" y="5414921"/>
            <a:ext cx="1159666" cy="1038415"/>
            <a:chOff x="3268318" y="5414921"/>
            <a:chExt cx="1159666" cy="1038415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4529895D-1364-49F6-A05F-01A9A3BD18F7}"/>
                </a:ext>
              </a:extLst>
            </p:cNvPr>
            <p:cNvGrpSpPr/>
            <p:nvPr/>
          </p:nvGrpSpPr>
          <p:grpSpPr>
            <a:xfrm>
              <a:off x="3268318" y="5414921"/>
              <a:ext cx="1159666" cy="103841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1" name="同心圆 21">
                <a:extLst>
                  <a:ext uri="{FF2B5EF4-FFF2-40B4-BE49-F238E27FC236}">
                    <a16:creationId xmlns:a16="http://schemas.microsoft.com/office/drawing/2014/main" id="{A886D68B-E8A2-450B-8ACE-69E76D06F8C2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hexagon">
                <a:avLst/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91441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kern="0">
                  <a:solidFill>
                    <a:srgbClr val="EA5E66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5" name="椭圆 22">
                <a:extLst>
                  <a:ext uri="{FF2B5EF4-FFF2-40B4-BE49-F238E27FC236}">
                    <a16:creationId xmlns:a16="http://schemas.microsoft.com/office/drawing/2014/main" id="{E7F73847-F304-46C6-B35C-F1F1F09F630F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hexagon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91441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kern="0">
                  <a:solidFill>
                    <a:srgbClr val="EA5E66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4D83E3C5-5DEC-44A6-AE5F-1F4A6632F992}"/>
                </a:ext>
              </a:extLst>
            </p:cNvPr>
            <p:cNvSpPr/>
            <p:nvPr/>
          </p:nvSpPr>
          <p:spPr>
            <a:xfrm>
              <a:off x="3491880" y="5589240"/>
              <a:ext cx="680240" cy="6457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EC17FFE6-066C-49EA-89E4-D065DC15E12C}"/>
              </a:ext>
            </a:extLst>
          </p:cNvPr>
          <p:cNvGrpSpPr/>
          <p:nvPr/>
        </p:nvGrpSpPr>
        <p:grpSpPr>
          <a:xfrm>
            <a:off x="4572000" y="5445224"/>
            <a:ext cx="3476321" cy="1038415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8" name="圆角矩形 33">
              <a:extLst>
                <a:ext uri="{FF2B5EF4-FFF2-40B4-BE49-F238E27FC236}">
                  <a16:creationId xmlns:a16="http://schemas.microsoft.com/office/drawing/2014/main" id="{984C4E51-B631-4F4E-9694-1A1FF7627188}"/>
                </a:ext>
              </a:extLst>
            </p:cNvPr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圆角矩形 34">
              <a:extLst>
                <a:ext uri="{FF2B5EF4-FFF2-40B4-BE49-F238E27FC236}">
                  <a16:creationId xmlns:a16="http://schemas.microsoft.com/office/drawing/2014/main" id="{0BF00741-D66C-4168-8FD8-A361361BB7DE}"/>
                </a:ext>
              </a:extLst>
            </p:cNvPr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课程实验</a:t>
              </a:r>
            </a:p>
          </p:txBody>
        </p:sp>
      </p:grp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EEA04C6E-CADB-4DA7-A5AC-6E65F1A73EA9}"/>
              </a:ext>
            </a:extLst>
          </p:cNvPr>
          <p:cNvCxnSpPr>
            <a:cxnSpLocks/>
            <a:stCxn id="19" idx="1"/>
            <a:endCxn id="75" idx="3"/>
          </p:cNvCxnSpPr>
          <p:nvPr/>
        </p:nvCxnSpPr>
        <p:spPr>
          <a:xfrm>
            <a:off x="2380346" y="4038604"/>
            <a:ext cx="920820" cy="1895525"/>
          </a:xfrm>
          <a:prstGeom prst="line">
            <a:avLst/>
          </a:prstGeom>
          <a:ln w="635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7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006400" y="1268760"/>
            <a:ext cx="4357688" cy="43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2800" b="1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 基本字长（机器字长）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1187624" y="3856053"/>
            <a:ext cx="6192366" cy="43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一般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位、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位、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位、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位、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位。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276216" y="1844824"/>
            <a:ext cx="8424863" cy="1594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指参加一次定点运算的操作数的位数，通常与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寄存器或内部数据总线的位数有关。它影响计算精度、指令功能。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187624" y="4869160"/>
            <a:ext cx="6315000" cy="842392"/>
            <a:chOff x="1115616" y="5229200"/>
            <a:chExt cx="6315000" cy="842392"/>
          </a:xfrm>
        </p:grpSpPr>
        <p:sp>
          <p:nvSpPr>
            <p:cNvPr id="7" name="矩形 6"/>
            <p:cNvSpPr/>
            <p:nvPr/>
          </p:nvSpPr>
          <p:spPr>
            <a:xfrm>
              <a:off x="1907704" y="5229200"/>
              <a:ext cx="770384" cy="8423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0000FF"/>
                  </a:solidFill>
                  <a:latin typeface="+mn-ea"/>
                  <a:cs typeface="Times New Roman" pitchFamily="18" charset="0"/>
                </a:rPr>
                <a:t>1</a:t>
              </a:r>
              <a:endParaRPr lang="zh-CN" altLang="en-US" sz="3600" dirty="0">
                <a:solidFill>
                  <a:srgbClr val="0000FF"/>
                </a:solidFill>
                <a:latin typeface="+mn-ea"/>
                <a:cs typeface="Times New Roman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699792" y="5229200"/>
              <a:ext cx="770384" cy="8423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0000FF"/>
                  </a:solidFill>
                  <a:latin typeface="+mn-ea"/>
                  <a:cs typeface="Times New Roman" pitchFamily="18" charset="0"/>
                </a:rPr>
                <a:t>0</a:t>
              </a:r>
              <a:endParaRPr lang="zh-CN" altLang="en-US" sz="3600" dirty="0">
                <a:solidFill>
                  <a:srgbClr val="0000FF"/>
                </a:solidFill>
                <a:latin typeface="+mn-ea"/>
                <a:cs typeface="Times New Roman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491880" y="5229200"/>
              <a:ext cx="770384" cy="8423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>
                  <a:solidFill>
                    <a:srgbClr val="0000FF"/>
                  </a:solidFill>
                  <a:latin typeface="+mn-ea"/>
                  <a:cs typeface="Times New Roman" pitchFamily="18" charset="0"/>
                </a:rPr>
                <a:t>…</a:t>
              </a:r>
              <a:endParaRPr lang="zh-CN" altLang="en-US" sz="3600" dirty="0">
                <a:solidFill>
                  <a:srgbClr val="0000FF"/>
                </a:solidFill>
                <a:latin typeface="+mn-ea"/>
                <a:cs typeface="Times New Roman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283968" y="5229200"/>
              <a:ext cx="770384" cy="8423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>
                  <a:solidFill>
                    <a:srgbClr val="0000FF"/>
                  </a:solidFill>
                  <a:latin typeface="+mn-ea"/>
                  <a:cs typeface="Times New Roman" pitchFamily="18" charset="0"/>
                </a:rPr>
                <a:t>…</a:t>
              </a:r>
              <a:endParaRPr lang="zh-CN" altLang="en-US" sz="3600" dirty="0">
                <a:solidFill>
                  <a:srgbClr val="0000FF"/>
                </a:solidFill>
                <a:latin typeface="+mn-ea"/>
                <a:cs typeface="Times New Roman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076056" y="5229200"/>
              <a:ext cx="770384" cy="8423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0000FF"/>
                  </a:solidFill>
                  <a:latin typeface="+mn-ea"/>
                  <a:cs typeface="Times New Roman" pitchFamily="18" charset="0"/>
                </a:rPr>
                <a:t>0</a:t>
              </a:r>
              <a:endParaRPr lang="zh-CN" altLang="en-US" sz="3600" dirty="0">
                <a:solidFill>
                  <a:srgbClr val="0000FF"/>
                </a:solidFill>
                <a:latin typeface="+mn-ea"/>
                <a:cs typeface="Times New Roman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868144" y="5229200"/>
              <a:ext cx="770384" cy="8423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0000FF"/>
                  </a:solidFill>
                  <a:latin typeface="+mn-ea"/>
                  <a:cs typeface="Times New Roman" pitchFamily="18" charset="0"/>
                </a:rPr>
                <a:t>0</a:t>
              </a:r>
              <a:endParaRPr lang="zh-CN" altLang="en-US" sz="3600" dirty="0">
                <a:solidFill>
                  <a:srgbClr val="0000FF"/>
                </a:solidFill>
                <a:latin typeface="+mn-ea"/>
                <a:cs typeface="Times New Roman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660232" y="5229200"/>
              <a:ext cx="770384" cy="8423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0000FF"/>
                  </a:solidFill>
                  <a:latin typeface="+mn-ea"/>
                  <a:cs typeface="Times New Roman" pitchFamily="18" charset="0"/>
                </a:rPr>
                <a:t>1</a:t>
              </a:r>
              <a:endParaRPr lang="zh-CN" altLang="en-US" sz="3600" dirty="0">
                <a:solidFill>
                  <a:srgbClr val="0000FF"/>
                </a:solidFill>
                <a:latin typeface="+mn-ea"/>
                <a:cs typeface="Times New Roman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115616" y="5229200"/>
              <a:ext cx="770384" cy="8423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0000FF"/>
                  </a:solidFill>
                  <a:latin typeface="+mn-ea"/>
                  <a:cs typeface="Times New Roman" pitchFamily="18" charset="0"/>
                </a:rPr>
                <a:t>0</a:t>
              </a:r>
              <a:endParaRPr lang="zh-CN" altLang="en-US" sz="3600" dirty="0">
                <a:solidFill>
                  <a:srgbClr val="0000FF"/>
                </a:solidFill>
                <a:latin typeface="+mn-ea"/>
                <a:cs typeface="Times New Roman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3A0F76C-E428-49D1-A273-F70FAF455F1C}"/>
              </a:ext>
            </a:extLst>
          </p:cNvPr>
          <p:cNvGrpSpPr/>
          <p:nvPr/>
        </p:nvGrpSpPr>
        <p:grpSpPr>
          <a:xfrm>
            <a:off x="825847" y="-2927"/>
            <a:ext cx="6914504" cy="839639"/>
            <a:chOff x="1044403" y="189434"/>
            <a:chExt cx="6914504" cy="839639"/>
          </a:xfrm>
        </p:grpSpPr>
        <p:sp>
          <p:nvSpPr>
            <p:cNvPr id="17" name="六边形 16">
              <a:extLst>
                <a:ext uri="{FF2B5EF4-FFF2-40B4-BE49-F238E27FC236}">
                  <a16:creationId xmlns:a16="http://schemas.microsoft.com/office/drawing/2014/main" id="{A444ECFC-55BF-44B1-B96B-D9964EA98AF9}"/>
                </a:ext>
              </a:extLst>
            </p:cNvPr>
            <p:cNvSpPr/>
            <p:nvPr/>
          </p:nvSpPr>
          <p:spPr>
            <a:xfrm>
              <a:off x="1336676" y="283390"/>
              <a:ext cx="6179934" cy="649825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5000"/>
                    <a:lumOff val="1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>
              <a:gradFill>
                <a:gsLst>
                  <a:gs pos="0">
                    <a:schemeClr val="bg1">
                      <a:lumMod val="71000"/>
                      <a:lumOff val="29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0"/>
              </a:gradFill>
            </a:ln>
            <a:effectLst>
              <a:outerShdw blurRad="482600" dist="241300" dir="2700000" algn="tl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B78BA20-5497-427C-A23C-D4433863C1B7}"/>
                </a:ext>
              </a:extLst>
            </p:cNvPr>
            <p:cNvGrpSpPr/>
            <p:nvPr/>
          </p:nvGrpSpPr>
          <p:grpSpPr>
            <a:xfrm>
              <a:off x="1044403" y="189434"/>
              <a:ext cx="864096" cy="839639"/>
              <a:chOff x="304800" y="673100"/>
              <a:chExt cx="4000500" cy="4000500"/>
            </a:xfrm>
            <a:effectLst>
              <a:outerShdw blurRad="444500" dist="254000" dir="684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3" name="同心圆 215">
                <a:extLst>
                  <a:ext uri="{FF2B5EF4-FFF2-40B4-BE49-F238E27FC236}">
                    <a16:creationId xmlns:a16="http://schemas.microsoft.com/office/drawing/2014/main" id="{EA7DC8E6-B7E4-4D94-B75E-431837FA320D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DC52BABC-F330-486A-9A1A-0B6055F4FE46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E3878D5-6FB6-4106-A9EA-5C26B0B9B104}"/>
                </a:ext>
              </a:extLst>
            </p:cNvPr>
            <p:cNvSpPr/>
            <p:nvPr/>
          </p:nvSpPr>
          <p:spPr>
            <a:xfrm>
              <a:off x="2064502" y="352699"/>
              <a:ext cx="5894405" cy="523244"/>
            </a:xfrm>
            <a:prstGeom prst="rect">
              <a:avLst/>
            </a:prstGeom>
          </p:spPr>
          <p:txBody>
            <a:bodyPr wrap="square" lIns="91466" tIns="45732" rIns="91466" bIns="45732">
              <a:spAutoFit/>
            </a:bodyPr>
            <a:lstStyle/>
            <a:p>
              <a:r>
                <a:rPr lang="en-US" altLang="zh-CN" sz="28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1.3  </a:t>
              </a:r>
              <a:r>
                <a:rPr lang="zh-CN" altLang="en-US" sz="28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计算机系统的性能指标</a:t>
              </a:r>
              <a:endPara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0ED4328B-2A1A-46B0-8C94-0379069C067A}"/>
                </a:ext>
              </a:extLst>
            </p:cNvPr>
            <p:cNvGrpSpPr/>
            <p:nvPr/>
          </p:nvGrpSpPr>
          <p:grpSpPr>
            <a:xfrm>
              <a:off x="1260426" y="363943"/>
              <a:ext cx="449306" cy="473563"/>
              <a:chOff x="304800" y="673100"/>
              <a:chExt cx="4000500" cy="4000500"/>
            </a:xfrm>
            <a:effectLst>
              <a:outerShdw blurRad="444500" dist="254000" dir="684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1" name="同心圆 220">
                <a:extLst>
                  <a:ext uri="{FF2B5EF4-FFF2-40B4-BE49-F238E27FC236}">
                    <a16:creationId xmlns:a16="http://schemas.microsoft.com/office/drawing/2014/main" id="{922F654A-62ED-478F-B509-F6C76F90EE35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3A128F80-0E71-47C1-A8B4-2387286A50A6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</p:grpSp>
      </p:grpSp>
      <p:pic>
        <p:nvPicPr>
          <p:cNvPr id="25" name="Picture 4" descr="C:\Users\Administrator\Desktop\微立体创业计划\004.png">
            <a:extLst>
              <a:ext uri="{FF2B5EF4-FFF2-40B4-BE49-F238E27FC236}">
                <a16:creationId xmlns:a16="http://schemas.microsoft.com/office/drawing/2014/main" id="{C8EAB309-D569-46CE-8FED-524407424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07" y="1196752"/>
            <a:ext cx="457340" cy="457340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651373" y="227551"/>
            <a:ext cx="3352800" cy="4370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外频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906835" y="1412776"/>
            <a:ext cx="74882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zh-CN" altLang="en-US" sz="2800" b="1">
                <a:latin typeface="+mn-ea"/>
                <a:cs typeface="Times New Roman" panose="02020603050405020304" pitchFamily="18" charset="0"/>
              </a:rPr>
              <a:t>外部频率或基频，也叫系统时钟频率。</a:t>
            </a: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 flipH="1" flipV="1">
            <a:off x="1692648" y="3838146"/>
            <a:ext cx="504825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1384673" y="4725558"/>
            <a:ext cx="32718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一般不超过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300MHz</a:t>
            </a:r>
          </a:p>
        </p:txBody>
      </p:sp>
      <p:sp>
        <p:nvSpPr>
          <p:cNvPr id="17" name="Line 19"/>
          <p:cNvSpPr>
            <a:spLocks noChangeShapeType="1"/>
          </p:cNvSpPr>
          <p:nvPr/>
        </p:nvSpPr>
        <p:spPr bwMode="auto">
          <a:xfrm flipH="1" flipV="1">
            <a:off x="5312148" y="3841321"/>
            <a:ext cx="504825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5004173" y="4706508"/>
            <a:ext cx="1612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倍频系数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756023" y="2296683"/>
            <a:ext cx="7599714" cy="1439863"/>
            <a:chOff x="756023" y="2641252"/>
            <a:chExt cx="7599714" cy="1439863"/>
          </a:xfrm>
        </p:grpSpPr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756023" y="2641252"/>
              <a:ext cx="1512887" cy="143986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系统</a:t>
              </a:r>
            </a:p>
            <a:p>
              <a:pPr algn="ctr"/>
              <a:r>
                <a: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振荡器</a:t>
              </a:r>
            </a:p>
          </p:txBody>
        </p:sp>
        <p:sp>
          <p:nvSpPr>
            <p:cNvPr id="5" name="Rectangle 8"/>
            <p:cNvSpPr>
              <a:spLocks noChangeArrowheads="1"/>
            </p:cNvSpPr>
            <p:nvPr/>
          </p:nvSpPr>
          <p:spPr bwMode="auto">
            <a:xfrm>
              <a:off x="3786560" y="2842865"/>
              <a:ext cx="1728788" cy="100806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倍频</a:t>
              </a:r>
            </a:p>
          </p:txBody>
        </p:sp>
        <p:sp>
          <p:nvSpPr>
            <p:cNvPr id="6" name="Line 9"/>
            <p:cNvSpPr>
              <a:spLocks noChangeShapeType="1"/>
            </p:cNvSpPr>
            <p:nvPr/>
          </p:nvSpPr>
          <p:spPr bwMode="auto">
            <a:xfrm>
              <a:off x="5745535" y="300161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Line 10"/>
            <p:cNvSpPr>
              <a:spLocks noChangeShapeType="1"/>
            </p:cNvSpPr>
            <p:nvPr/>
          </p:nvSpPr>
          <p:spPr bwMode="auto">
            <a:xfrm>
              <a:off x="5745535" y="3390552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Line 11"/>
            <p:cNvSpPr>
              <a:spLocks noChangeShapeType="1"/>
            </p:cNvSpPr>
            <p:nvPr/>
          </p:nvSpPr>
          <p:spPr bwMode="auto">
            <a:xfrm>
              <a:off x="5745535" y="376361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 Box 12"/>
            <p:cNvSpPr txBox="1">
              <a:spLocks noChangeArrowheads="1"/>
            </p:cNvSpPr>
            <p:nvPr/>
          </p:nvSpPr>
          <p:spPr bwMode="auto">
            <a:xfrm>
              <a:off x="6710735" y="2719040"/>
              <a:ext cx="164500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CPU</a:t>
              </a:r>
              <a:r>
                <a: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时钟</a:t>
              </a:r>
              <a:endPara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6725023" y="3103215"/>
              <a:ext cx="895350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80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内存</a:t>
              </a:r>
            </a:p>
          </p:txBody>
        </p:sp>
        <p:sp>
          <p:nvSpPr>
            <p:cNvPr id="11" name="Text Box 14"/>
            <p:cNvSpPr txBox="1">
              <a:spLocks noChangeArrowheads="1"/>
            </p:cNvSpPr>
            <p:nvPr/>
          </p:nvSpPr>
          <p:spPr bwMode="auto">
            <a:xfrm>
              <a:off x="6710735" y="3490565"/>
              <a:ext cx="1606550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其它部件</a:t>
              </a:r>
            </a:p>
          </p:txBody>
        </p:sp>
        <p:grpSp>
          <p:nvGrpSpPr>
            <p:cNvPr id="14" name="Group 18"/>
            <p:cNvGrpSpPr>
              <a:grpSpLocks/>
            </p:cNvGrpSpPr>
            <p:nvPr/>
          </p:nvGrpSpPr>
          <p:grpSpPr bwMode="auto">
            <a:xfrm>
              <a:off x="2282032" y="2925762"/>
              <a:ext cx="1497013" cy="503238"/>
              <a:chOff x="1211" y="1253"/>
              <a:chExt cx="943" cy="317"/>
            </a:xfrm>
          </p:grpSpPr>
          <p:sp>
            <p:nvSpPr>
              <p:cNvPr id="15" name="Line 7"/>
              <p:cNvSpPr>
                <a:spLocks noChangeShapeType="1"/>
              </p:cNvSpPr>
              <p:nvPr/>
            </p:nvSpPr>
            <p:spPr bwMode="auto">
              <a:xfrm>
                <a:off x="1211" y="1570"/>
                <a:ext cx="94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lg" len="lg"/>
              </a:ln>
            </p:spPr>
            <p:txBody>
              <a:bodyPr wrap="none"/>
              <a:lstStyle/>
              <a:p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 Box 17"/>
              <p:cNvSpPr txBox="1">
                <a:spLocks noChangeArrowheads="1"/>
              </p:cNvSpPr>
              <p:nvPr/>
            </p:nvSpPr>
            <p:spPr bwMode="auto">
              <a:xfrm>
                <a:off x="1297" y="1253"/>
                <a:ext cx="767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外频信号</a:t>
                </a:r>
              </a:p>
            </p:txBody>
          </p:sp>
        </p:grpSp>
        <p:grpSp>
          <p:nvGrpSpPr>
            <p:cNvPr id="19" name="Group 47"/>
            <p:cNvGrpSpPr>
              <a:grpSpLocks/>
            </p:cNvGrpSpPr>
            <p:nvPr/>
          </p:nvGrpSpPr>
          <p:grpSpPr bwMode="auto">
            <a:xfrm>
              <a:off x="2484810" y="3573115"/>
              <a:ext cx="1009650" cy="144462"/>
              <a:chOff x="1292" y="1797"/>
              <a:chExt cx="636" cy="91"/>
            </a:xfrm>
          </p:grpSpPr>
          <p:sp>
            <p:nvSpPr>
              <p:cNvPr id="20" name="Line 22"/>
              <p:cNvSpPr>
                <a:spLocks noChangeShapeType="1"/>
              </p:cNvSpPr>
              <p:nvPr/>
            </p:nvSpPr>
            <p:spPr bwMode="auto">
              <a:xfrm>
                <a:off x="1292" y="1888"/>
                <a:ext cx="91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Line 23"/>
              <p:cNvSpPr>
                <a:spLocks noChangeShapeType="1"/>
              </p:cNvSpPr>
              <p:nvPr/>
            </p:nvSpPr>
            <p:spPr bwMode="auto">
              <a:xfrm>
                <a:off x="1383" y="1797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Line 24"/>
              <p:cNvSpPr>
                <a:spLocks noChangeShapeType="1"/>
              </p:cNvSpPr>
              <p:nvPr/>
            </p:nvSpPr>
            <p:spPr bwMode="auto">
              <a:xfrm>
                <a:off x="1383" y="1797"/>
                <a:ext cx="46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Line 25"/>
              <p:cNvSpPr>
                <a:spLocks noChangeShapeType="1"/>
              </p:cNvSpPr>
              <p:nvPr/>
            </p:nvSpPr>
            <p:spPr bwMode="auto">
              <a:xfrm>
                <a:off x="1429" y="1797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Line 26"/>
              <p:cNvSpPr>
                <a:spLocks noChangeShapeType="1"/>
              </p:cNvSpPr>
              <p:nvPr/>
            </p:nvSpPr>
            <p:spPr bwMode="auto">
              <a:xfrm>
                <a:off x="1429" y="1888"/>
                <a:ext cx="45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Line 27"/>
              <p:cNvSpPr>
                <a:spLocks noChangeShapeType="1"/>
              </p:cNvSpPr>
              <p:nvPr/>
            </p:nvSpPr>
            <p:spPr bwMode="auto">
              <a:xfrm>
                <a:off x="1474" y="1797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Line 28"/>
              <p:cNvSpPr>
                <a:spLocks noChangeShapeType="1"/>
              </p:cNvSpPr>
              <p:nvPr/>
            </p:nvSpPr>
            <p:spPr bwMode="auto">
              <a:xfrm>
                <a:off x="1474" y="1797"/>
                <a:ext cx="45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Line 29"/>
              <p:cNvSpPr>
                <a:spLocks noChangeShapeType="1"/>
              </p:cNvSpPr>
              <p:nvPr/>
            </p:nvSpPr>
            <p:spPr bwMode="auto">
              <a:xfrm>
                <a:off x="1519" y="1797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Line 30"/>
              <p:cNvSpPr>
                <a:spLocks noChangeShapeType="1"/>
              </p:cNvSpPr>
              <p:nvPr/>
            </p:nvSpPr>
            <p:spPr bwMode="auto">
              <a:xfrm>
                <a:off x="1519" y="1888"/>
                <a:ext cx="46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Line 31"/>
              <p:cNvSpPr>
                <a:spLocks noChangeShapeType="1"/>
              </p:cNvSpPr>
              <p:nvPr/>
            </p:nvSpPr>
            <p:spPr bwMode="auto">
              <a:xfrm>
                <a:off x="1565" y="1797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Line 32"/>
              <p:cNvSpPr>
                <a:spLocks noChangeShapeType="1"/>
              </p:cNvSpPr>
              <p:nvPr/>
            </p:nvSpPr>
            <p:spPr bwMode="auto">
              <a:xfrm>
                <a:off x="1565" y="1797"/>
                <a:ext cx="45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Line 33"/>
              <p:cNvSpPr>
                <a:spLocks noChangeShapeType="1"/>
              </p:cNvSpPr>
              <p:nvPr/>
            </p:nvSpPr>
            <p:spPr bwMode="auto">
              <a:xfrm>
                <a:off x="1610" y="1797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Line 34"/>
              <p:cNvSpPr>
                <a:spLocks noChangeShapeType="1"/>
              </p:cNvSpPr>
              <p:nvPr/>
            </p:nvSpPr>
            <p:spPr bwMode="auto">
              <a:xfrm>
                <a:off x="1610" y="1888"/>
                <a:ext cx="46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Line 35"/>
              <p:cNvSpPr>
                <a:spLocks noChangeShapeType="1"/>
              </p:cNvSpPr>
              <p:nvPr/>
            </p:nvSpPr>
            <p:spPr bwMode="auto">
              <a:xfrm>
                <a:off x="1655" y="1797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Line 36"/>
              <p:cNvSpPr>
                <a:spLocks noChangeShapeType="1"/>
              </p:cNvSpPr>
              <p:nvPr/>
            </p:nvSpPr>
            <p:spPr bwMode="auto">
              <a:xfrm>
                <a:off x="1655" y="1797"/>
                <a:ext cx="45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Line 37"/>
              <p:cNvSpPr>
                <a:spLocks noChangeShapeType="1"/>
              </p:cNvSpPr>
              <p:nvPr/>
            </p:nvSpPr>
            <p:spPr bwMode="auto">
              <a:xfrm>
                <a:off x="1700" y="1797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Line 38"/>
              <p:cNvSpPr>
                <a:spLocks noChangeShapeType="1"/>
              </p:cNvSpPr>
              <p:nvPr/>
            </p:nvSpPr>
            <p:spPr bwMode="auto">
              <a:xfrm>
                <a:off x="1700" y="1888"/>
                <a:ext cx="46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Line 39"/>
              <p:cNvSpPr>
                <a:spLocks noChangeShapeType="1"/>
              </p:cNvSpPr>
              <p:nvPr/>
            </p:nvSpPr>
            <p:spPr bwMode="auto">
              <a:xfrm>
                <a:off x="1746" y="1797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Line 40"/>
              <p:cNvSpPr>
                <a:spLocks noChangeShapeType="1"/>
              </p:cNvSpPr>
              <p:nvPr/>
            </p:nvSpPr>
            <p:spPr bwMode="auto">
              <a:xfrm>
                <a:off x="1746" y="1797"/>
                <a:ext cx="45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Line 41"/>
              <p:cNvSpPr>
                <a:spLocks noChangeShapeType="1"/>
              </p:cNvSpPr>
              <p:nvPr/>
            </p:nvSpPr>
            <p:spPr bwMode="auto">
              <a:xfrm>
                <a:off x="1791" y="1797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Line 42"/>
              <p:cNvSpPr>
                <a:spLocks noChangeShapeType="1"/>
              </p:cNvSpPr>
              <p:nvPr/>
            </p:nvSpPr>
            <p:spPr bwMode="auto">
              <a:xfrm>
                <a:off x="1791" y="1888"/>
                <a:ext cx="46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Line 43"/>
              <p:cNvSpPr>
                <a:spLocks noChangeShapeType="1"/>
              </p:cNvSpPr>
              <p:nvPr/>
            </p:nvSpPr>
            <p:spPr bwMode="auto">
              <a:xfrm>
                <a:off x="1837" y="1797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Line 44"/>
              <p:cNvSpPr>
                <a:spLocks noChangeShapeType="1"/>
              </p:cNvSpPr>
              <p:nvPr/>
            </p:nvSpPr>
            <p:spPr bwMode="auto">
              <a:xfrm>
                <a:off x="1837" y="1797"/>
                <a:ext cx="45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Line 45"/>
              <p:cNvSpPr>
                <a:spLocks noChangeShapeType="1"/>
              </p:cNvSpPr>
              <p:nvPr/>
            </p:nvSpPr>
            <p:spPr bwMode="auto">
              <a:xfrm>
                <a:off x="1882" y="1797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Line 46"/>
              <p:cNvSpPr>
                <a:spLocks noChangeShapeType="1"/>
              </p:cNvSpPr>
              <p:nvPr/>
            </p:nvSpPr>
            <p:spPr bwMode="auto">
              <a:xfrm>
                <a:off x="1882" y="1888"/>
                <a:ext cx="46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46" name="Picture 4" descr="C:\Users\Administrator\Desktop\微立体创业计划\004.png">
            <a:extLst>
              <a:ext uri="{FF2B5EF4-FFF2-40B4-BE49-F238E27FC236}">
                <a16:creationId xmlns:a16="http://schemas.microsoft.com/office/drawing/2014/main" id="{5C9DEC31-7877-429F-954F-07060DB1B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8" y="141257"/>
            <a:ext cx="457340" cy="457340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12" grpId="0" animBg="1"/>
      <p:bldP spid="13" grpId="0"/>
      <p:bldP spid="17" grpId="0" animBg="1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1475656" y="211849"/>
            <a:ext cx="3790256" cy="43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3.运算速度</a:t>
            </a: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356351" y="1484784"/>
            <a:ext cx="81375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（1）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主频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外频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倍频系数；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165726" y="2345804"/>
            <a:ext cx="770413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（2）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IPS(Instructions Per Second)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平均每秒执行指令数；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381626" y="3501008"/>
            <a:ext cx="675370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CPI(Clock cycles Per Instructions)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平均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每条指令的时钟周期数；</a:t>
            </a: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381626" y="4779149"/>
            <a:ext cx="865487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FLOPS(Floating-point Operations Per Second)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每秒执行浮点运算的次数；</a:t>
            </a:r>
          </a:p>
        </p:txBody>
      </p:sp>
      <p:pic>
        <p:nvPicPr>
          <p:cNvPr id="7" name="Picture 4" descr="C:\Users\Administrator\Desktop\微立体创业计划\004.png">
            <a:extLst>
              <a:ext uri="{FF2B5EF4-FFF2-40B4-BE49-F238E27FC236}">
                <a16:creationId xmlns:a16="http://schemas.microsoft.com/office/drawing/2014/main" id="{105A3CE7-D493-48F1-9A20-017D65A23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59" y="109396"/>
            <a:ext cx="457340" cy="457340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446770" y="183645"/>
            <a:ext cx="2736677" cy="43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存储容量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582488" y="980728"/>
            <a:ext cx="8351837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（1）主存容量</a:t>
            </a:r>
          </a:p>
          <a:p>
            <a:pPr>
              <a:lnSpc>
                <a:spcPct val="150000"/>
              </a:lnSpc>
            </a:pP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指可编址的存储单元个数×存储单元的位数。</a:t>
            </a:r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 flipV="1">
            <a:off x="799976" y="2428484"/>
            <a:ext cx="3743326" cy="51463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 flipH="1">
            <a:off x="1734989" y="2505339"/>
            <a:ext cx="936104" cy="419605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84100" y="2996952"/>
            <a:ext cx="3505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取决于地址码位数</a:t>
            </a: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976687" y="2423755"/>
            <a:ext cx="2735263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6271493" y="2473564"/>
            <a:ext cx="576064" cy="404184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5611688" y="2990705"/>
            <a:ext cx="3352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表明编址单位</a:t>
            </a: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582488" y="4140306"/>
            <a:ext cx="8351837" cy="656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）外存（辅存）容量</a:t>
            </a: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655513" y="5013176"/>
            <a:ext cx="7056437" cy="1227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常表示为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字节数，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GB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TB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4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外存容量与地址码位数无关。</a:t>
            </a:r>
          </a:p>
        </p:txBody>
      </p:sp>
      <p:pic>
        <p:nvPicPr>
          <p:cNvPr id="12" name="Picture 4" descr="C:\Users\Administrator\Desktop\微立体创业计划\004.png">
            <a:extLst>
              <a:ext uri="{FF2B5EF4-FFF2-40B4-BE49-F238E27FC236}">
                <a16:creationId xmlns:a16="http://schemas.microsoft.com/office/drawing/2014/main" id="{3246C458-EFB0-40BA-94B4-03A7F412B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30" y="117580"/>
            <a:ext cx="457340" cy="457340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utoUpdateAnimBg="0"/>
      <p:bldP spid="7" grpId="0" animBg="1"/>
      <p:bldP spid="8" grpId="0" animBg="1"/>
      <p:bldP spid="9" grpId="0" autoUpdateAnimBg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DABCE0E-4DCD-4BCF-BEB3-758DF0EECC71}"/>
              </a:ext>
            </a:extLst>
          </p:cNvPr>
          <p:cNvGrpSpPr/>
          <p:nvPr/>
        </p:nvGrpSpPr>
        <p:grpSpPr>
          <a:xfrm>
            <a:off x="846951" y="0"/>
            <a:ext cx="4121514" cy="839639"/>
            <a:chOff x="1044403" y="189434"/>
            <a:chExt cx="4121514" cy="839639"/>
          </a:xfrm>
        </p:grpSpPr>
        <p:sp>
          <p:nvSpPr>
            <p:cNvPr id="3" name="六边形 2">
              <a:extLst>
                <a:ext uri="{FF2B5EF4-FFF2-40B4-BE49-F238E27FC236}">
                  <a16:creationId xmlns:a16="http://schemas.microsoft.com/office/drawing/2014/main" id="{A0DEA2C3-4F63-4BF4-91C7-715D69B36EFC}"/>
                </a:ext>
              </a:extLst>
            </p:cNvPr>
            <p:cNvSpPr/>
            <p:nvPr/>
          </p:nvSpPr>
          <p:spPr>
            <a:xfrm>
              <a:off x="1336677" y="283390"/>
              <a:ext cx="3524150" cy="649825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5000"/>
                    <a:lumOff val="1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>
              <a:gradFill>
                <a:gsLst>
                  <a:gs pos="0">
                    <a:schemeClr val="bg1">
                      <a:lumMod val="71000"/>
                      <a:lumOff val="29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0"/>
              </a:gradFill>
            </a:ln>
            <a:effectLst>
              <a:outerShdw blurRad="482600" dist="241300" dir="2700000" algn="tl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C8CC35CD-D5B6-4A54-A3AA-F9AE37A4572C}"/>
                </a:ext>
              </a:extLst>
            </p:cNvPr>
            <p:cNvGrpSpPr/>
            <p:nvPr/>
          </p:nvGrpSpPr>
          <p:grpSpPr>
            <a:xfrm>
              <a:off x="1044403" y="189434"/>
              <a:ext cx="864096" cy="839639"/>
              <a:chOff x="304800" y="673100"/>
              <a:chExt cx="4000500" cy="4000500"/>
            </a:xfrm>
            <a:effectLst>
              <a:outerShdw blurRad="444500" dist="254000" dir="684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" name="同心圆 215">
                <a:extLst>
                  <a:ext uri="{FF2B5EF4-FFF2-40B4-BE49-F238E27FC236}">
                    <a16:creationId xmlns:a16="http://schemas.microsoft.com/office/drawing/2014/main" id="{C5C6D269-2AA7-4E0A-903B-FB9081614420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28ACD0DD-DEFE-43A9-A584-B25DDDDD66D4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F419E1A-DCB4-4677-9741-9E59E7F1A213}"/>
                </a:ext>
              </a:extLst>
            </p:cNvPr>
            <p:cNvSpPr/>
            <p:nvPr/>
          </p:nvSpPr>
          <p:spPr>
            <a:xfrm>
              <a:off x="2064503" y="352699"/>
              <a:ext cx="3101414" cy="523244"/>
            </a:xfrm>
            <a:prstGeom prst="rect">
              <a:avLst/>
            </a:prstGeom>
          </p:spPr>
          <p:txBody>
            <a:bodyPr wrap="square" lIns="91466" tIns="45732" rIns="91466" bIns="45732">
              <a:spAutoFit/>
            </a:bodyPr>
            <a:lstStyle/>
            <a:p>
              <a:pPr defTabSz="93446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kern="0"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二、参考教材</a:t>
              </a:r>
              <a:endParaRPr lang="zh-CN" altLang="en-US" sz="2800" b="1" kern="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A1785DF-4A8B-4F21-AF46-85B1156CBB75}"/>
                </a:ext>
              </a:extLst>
            </p:cNvPr>
            <p:cNvGrpSpPr/>
            <p:nvPr/>
          </p:nvGrpSpPr>
          <p:grpSpPr>
            <a:xfrm>
              <a:off x="1260426" y="363943"/>
              <a:ext cx="449306" cy="473563"/>
              <a:chOff x="304800" y="673100"/>
              <a:chExt cx="4000500" cy="4000500"/>
            </a:xfrm>
            <a:effectLst>
              <a:outerShdw blurRad="444500" dist="254000" dir="684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同心圆 220">
                <a:extLst>
                  <a:ext uri="{FF2B5EF4-FFF2-40B4-BE49-F238E27FC236}">
                    <a16:creationId xmlns:a16="http://schemas.microsoft.com/office/drawing/2014/main" id="{937BF081-0761-4E3D-A042-4789F64BB113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5662BD91-F83F-4470-A89E-D8439C60ACE4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69B45EF-874C-4AF7-9872-67BDD9CA1F9E}"/>
              </a:ext>
            </a:extLst>
          </p:cNvPr>
          <p:cNvGrpSpPr/>
          <p:nvPr/>
        </p:nvGrpSpPr>
        <p:grpSpPr>
          <a:xfrm>
            <a:off x="828270" y="2492896"/>
            <a:ext cx="7200114" cy="2968545"/>
            <a:chOff x="828270" y="2492896"/>
            <a:chExt cx="7200114" cy="2968545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092F4F8-D8CC-4704-9A44-AAE2369683B6}"/>
                </a:ext>
              </a:extLst>
            </p:cNvPr>
            <p:cNvGrpSpPr/>
            <p:nvPr/>
          </p:nvGrpSpPr>
          <p:grpSpPr>
            <a:xfrm>
              <a:off x="828270" y="2492896"/>
              <a:ext cx="7200114" cy="2968545"/>
              <a:chOff x="828270" y="2492896"/>
              <a:chExt cx="7200114" cy="2968545"/>
            </a:xfrm>
          </p:grpSpPr>
          <p:pic>
            <p:nvPicPr>
              <p:cNvPr id="1026" name="Picture 2" descr="http://s.cmpedu.com/images/upload/2019/4/2/1558376188168(LT800).jpg">
                <a:extLst>
                  <a:ext uri="{FF2B5EF4-FFF2-40B4-BE49-F238E27FC236}">
                    <a16:creationId xmlns:a16="http://schemas.microsoft.com/office/drawing/2014/main" id="{112410BA-C2DE-45A9-81DF-6CB780F11E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8270" y="2536497"/>
                <a:ext cx="2102303" cy="2924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E6837E3D-E51B-469F-B1AA-7E7B94A57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0655" y="2492896"/>
                <a:ext cx="2217729" cy="2968545"/>
              </a:xfrm>
              <a:prstGeom prst="rect">
                <a:avLst/>
              </a:prstGeom>
            </p:spPr>
          </p:pic>
        </p:grpSp>
        <p:pic>
          <p:nvPicPr>
            <p:cNvPr id="11" name="Picture 2" descr="计算机组成原理（第5版）">
              <a:extLst>
                <a:ext uri="{FF2B5EF4-FFF2-40B4-BE49-F238E27FC236}">
                  <a16:creationId xmlns:a16="http://schemas.microsoft.com/office/drawing/2014/main" id="{C2ED854D-F308-44F6-A9D6-8825B8B47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7822" y="2536497"/>
              <a:ext cx="2038480" cy="2882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597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2-09-03 23-40-50">
            <a:hlinkClick r:id="" action="ppaction://media"/>
            <a:extLst>
              <a:ext uri="{FF2B5EF4-FFF2-40B4-BE49-F238E27FC236}">
                <a16:creationId xmlns:a16="http://schemas.microsoft.com/office/drawing/2014/main" id="{5BE785DE-64C4-4D32-B508-1F648D2993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84" y="1008365"/>
            <a:ext cx="9121316" cy="513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269854" y="2617748"/>
            <a:ext cx="756084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+mn-ea"/>
              </a:rPr>
              <a:t>“计算机内部究竟是怎么工作的? ”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11981" y="5006143"/>
            <a:ext cx="8064474" cy="1303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b="1">
                <a:latin typeface="+mn-ea"/>
                <a:sym typeface="Wingdings 3" pitchFamily="18" charset="2"/>
              </a:rPr>
              <a:t>(</a:t>
            </a:r>
            <a:r>
              <a:rPr lang="en-US" altLang="zh-CN" sz="2800" b="1">
                <a:latin typeface="+mn-ea"/>
                <a:sym typeface="Wingdings 3" pitchFamily="18" charset="2"/>
              </a:rPr>
              <a:t>3</a:t>
            </a:r>
            <a:r>
              <a:rPr lang="zh-CN" altLang="en-US" sz="2800" b="1">
                <a:latin typeface="+mn-ea"/>
                <a:sym typeface="Wingdings 3" pitchFamily="18" charset="2"/>
              </a:rPr>
              <a:t>) </a:t>
            </a:r>
            <a:r>
              <a:rPr lang="zh-CN" altLang="en-US" sz="2800" b="1">
                <a:latin typeface="Times New Roman" pitchFamily="18" charset="0"/>
              </a:rPr>
              <a:t>为</a:t>
            </a:r>
            <a:r>
              <a:rPr lang="zh-CN" altLang="en-US" sz="2800" b="1" dirty="0">
                <a:latin typeface="Times New Roman" pitchFamily="18" charset="0"/>
              </a:rPr>
              <a:t>培养同学们在分析、设计、开发计算机系统方面的能力打下坚实的基础。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78844" y="1280898"/>
            <a:ext cx="8097611" cy="1284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b="1">
                <a:latin typeface="+mn-ea"/>
                <a:sym typeface="Wingdings 3" pitchFamily="18" charset="2"/>
              </a:rPr>
              <a:t>(1) </a:t>
            </a:r>
            <a:r>
              <a:rPr lang="zh-CN" altLang="en-US" sz="2800" b="1">
                <a:latin typeface="+mn-ea"/>
              </a:rPr>
              <a:t>从</a:t>
            </a:r>
            <a:r>
              <a:rPr lang="zh-CN" altLang="en-US" sz="2800" b="1" dirty="0">
                <a:latin typeface="+mn-ea"/>
              </a:rPr>
              <a:t>硬件的角度，学习计算机的工作过程，掌握计算机最基本的工作原理。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5A963E7-ECAF-4DA2-8A9B-90ACC17F61FC}"/>
              </a:ext>
            </a:extLst>
          </p:cNvPr>
          <p:cNvGrpSpPr/>
          <p:nvPr/>
        </p:nvGrpSpPr>
        <p:grpSpPr>
          <a:xfrm>
            <a:off x="846951" y="0"/>
            <a:ext cx="4121514" cy="839639"/>
            <a:chOff x="1044403" y="189434"/>
            <a:chExt cx="4121514" cy="839639"/>
          </a:xfrm>
        </p:grpSpPr>
        <p:sp>
          <p:nvSpPr>
            <p:cNvPr id="16" name="六边形 15">
              <a:extLst>
                <a:ext uri="{FF2B5EF4-FFF2-40B4-BE49-F238E27FC236}">
                  <a16:creationId xmlns:a16="http://schemas.microsoft.com/office/drawing/2014/main" id="{B1007D89-709A-46DF-8F7F-01F97CF153FC}"/>
                </a:ext>
              </a:extLst>
            </p:cNvPr>
            <p:cNvSpPr/>
            <p:nvPr/>
          </p:nvSpPr>
          <p:spPr>
            <a:xfrm>
              <a:off x="1336677" y="283390"/>
              <a:ext cx="3524150" cy="649825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5000"/>
                    <a:lumOff val="1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>
              <a:gradFill>
                <a:gsLst>
                  <a:gs pos="0">
                    <a:schemeClr val="bg1">
                      <a:lumMod val="71000"/>
                      <a:lumOff val="29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0"/>
              </a:gradFill>
            </a:ln>
            <a:effectLst>
              <a:outerShdw blurRad="482600" dist="241300" dir="2700000" algn="tl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13355EC-952B-4032-9325-0B56139EFAF8}"/>
                </a:ext>
              </a:extLst>
            </p:cNvPr>
            <p:cNvGrpSpPr/>
            <p:nvPr/>
          </p:nvGrpSpPr>
          <p:grpSpPr>
            <a:xfrm>
              <a:off x="1044403" y="189434"/>
              <a:ext cx="864096" cy="839639"/>
              <a:chOff x="304800" y="673100"/>
              <a:chExt cx="4000500" cy="4000500"/>
            </a:xfrm>
            <a:effectLst>
              <a:outerShdw blurRad="444500" dist="254000" dir="684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2" name="同心圆 215">
                <a:extLst>
                  <a:ext uri="{FF2B5EF4-FFF2-40B4-BE49-F238E27FC236}">
                    <a16:creationId xmlns:a16="http://schemas.microsoft.com/office/drawing/2014/main" id="{6B14BFF4-45D0-4D1A-948D-607F92A0D199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239607FC-0893-42C5-90FC-1A80C63D8721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4AFC3DB-F563-49B8-9EA1-35DAFDF961C6}"/>
                </a:ext>
              </a:extLst>
            </p:cNvPr>
            <p:cNvSpPr/>
            <p:nvPr/>
          </p:nvSpPr>
          <p:spPr>
            <a:xfrm>
              <a:off x="2064503" y="352699"/>
              <a:ext cx="3101414" cy="523244"/>
            </a:xfrm>
            <a:prstGeom prst="rect">
              <a:avLst/>
            </a:prstGeom>
          </p:spPr>
          <p:txBody>
            <a:bodyPr wrap="square" lIns="91466" tIns="45732" rIns="91466" bIns="45732">
              <a:spAutoFit/>
            </a:bodyPr>
            <a:lstStyle/>
            <a:p>
              <a:pPr defTabSz="93446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kern="0"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三、课程目的</a:t>
              </a:r>
              <a:endParaRPr lang="zh-CN" altLang="en-US" sz="2800" b="1" kern="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572929A-8AB8-4F01-BFA6-82E8FA3A52DE}"/>
                </a:ext>
              </a:extLst>
            </p:cNvPr>
            <p:cNvGrpSpPr/>
            <p:nvPr/>
          </p:nvGrpSpPr>
          <p:grpSpPr>
            <a:xfrm>
              <a:off x="1260426" y="363943"/>
              <a:ext cx="449306" cy="473563"/>
              <a:chOff x="304800" y="673100"/>
              <a:chExt cx="4000500" cy="4000500"/>
            </a:xfrm>
            <a:effectLst>
              <a:outerShdw blurRad="444500" dist="254000" dir="684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0" name="同心圆 220">
                <a:extLst>
                  <a:ext uri="{FF2B5EF4-FFF2-40B4-BE49-F238E27FC236}">
                    <a16:creationId xmlns:a16="http://schemas.microsoft.com/office/drawing/2014/main" id="{7C27E7A0-EC26-4ED0-AEF0-3413F07D2A9D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DF7E01BF-D636-42AA-8EB0-B3F32C62ABA9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24" name="Text Box 7">
            <a:extLst>
              <a:ext uri="{FF2B5EF4-FFF2-40B4-BE49-F238E27FC236}">
                <a16:creationId xmlns:a16="http://schemas.microsoft.com/office/drawing/2014/main" id="{826B2CB0-F389-4B84-BF3B-71BC0674C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549" y="3421967"/>
            <a:ext cx="8067906" cy="1303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b="1" dirty="0">
                <a:latin typeface="+mn-ea"/>
                <a:sym typeface="Wingdings 3" pitchFamily="18" charset="2"/>
              </a:rPr>
              <a:t>(2) </a:t>
            </a:r>
            <a:r>
              <a:rPr lang="zh-CN" altLang="en-US" sz="2800" b="1" dirty="0">
                <a:latin typeface="Times New Roman" pitchFamily="18" charset="0"/>
              </a:rPr>
              <a:t>通过对汇编语言与接口技术的学习，加深对计算机工作原理的理解，掌握基本的程序设计方法。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7" grpId="0" autoUpdateAnimBg="0"/>
      <p:bldP spid="8" grpId="0" autoUpdateAnimBg="0"/>
      <p:bldP spid="2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86">
            <a:extLst>
              <a:ext uri="{FF2B5EF4-FFF2-40B4-BE49-F238E27FC236}">
                <a16:creationId xmlns:a16="http://schemas.microsoft.com/office/drawing/2014/main" id="{7A363E82-67A5-4639-91F2-A5701A087B91}"/>
              </a:ext>
            </a:extLst>
          </p:cNvPr>
          <p:cNvSpPr/>
          <p:nvPr/>
        </p:nvSpPr>
        <p:spPr>
          <a:xfrm>
            <a:off x="1836563" y="3644321"/>
            <a:ext cx="5492684" cy="802827"/>
          </a:xfrm>
          <a:prstGeom prst="roundRect">
            <a:avLst>
              <a:gd name="adj" fmla="val 4227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66" tIns="45732" rIns="91466" bIns="45732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87">
            <a:extLst>
              <a:ext uri="{FF2B5EF4-FFF2-40B4-BE49-F238E27FC236}">
                <a16:creationId xmlns:a16="http://schemas.microsoft.com/office/drawing/2014/main" id="{345BD408-BB71-47DD-A650-5815DB6B1750}"/>
              </a:ext>
            </a:extLst>
          </p:cNvPr>
          <p:cNvSpPr txBox="1"/>
          <p:nvPr/>
        </p:nvSpPr>
        <p:spPr>
          <a:xfrm>
            <a:off x="2092695" y="3737754"/>
            <a:ext cx="5176471" cy="646355"/>
          </a:xfrm>
          <a:prstGeom prst="rect">
            <a:avLst/>
          </a:prstGeom>
          <a:noFill/>
        </p:spPr>
        <p:txBody>
          <a:bodyPr wrap="none" lIns="91466" tIns="45732" rIns="91466" bIns="45732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3600" b="1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章   计算机系统概述 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38F909E-4247-4BDA-BE6E-694D63EB5A95}"/>
              </a:ext>
            </a:extLst>
          </p:cNvPr>
          <p:cNvGrpSpPr/>
          <p:nvPr/>
        </p:nvGrpSpPr>
        <p:grpSpPr>
          <a:xfrm>
            <a:off x="1763688" y="3644321"/>
            <a:ext cx="2960374" cy="3097047"/>
            <a:chOff x="1956944" y="3743727"/>
            <a:chExt cx="2960374" cy="309704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D354CD2-8342-4329-AF19-EFCFFF035943}"/>
                </a:ext>
              </a:extLst>
            </p:cNvPr>
            <p:cNvGrpSpPr/>
            <p:nvPr/>
          </p:nvGrpSpPr>
          <p:grpSpPr>
            <a:xfrm>
              <a:off x="1979268" y="3743727"/>
              <a:ext cx="956825" cy="802827"/>
              <a:chOff x="899592" y="2191937"/>
              <a:chExt cx="956659" cy="80239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圆角矩形 189">
                <a:extLst>
                  <a:ext uri="{FF2B5EF4-FFF2-40B4-BE49-F238E27FC236}">
                    <a16:creationId xmlns:a16="http://schemas.microsoft.com/office/drawing/2014/main" id="{1D0B97AB-102A-463A-904B-D63B5661B40C}"/>
                  </a:ext>
                </a:extLst>
              </p:cNvPr>
              <p:cNvSpPr/>
              <p:nvPr/>
            </p:nvSpPr>
            <p:spPr>
              <a:xfrm>
                <a:off x="899592" y="2377261"/>
                <a:ext cx="720079" cy="574619"/>
              </a:xfrm>
              <a:prstGeom prst="roundRect">
                <a:avLst>
                  <a:gd name="adj" fmla="val 42270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8" name="圆角矩形 190">
                <a:extLst>
                  <a:ext uri="{FF2B5EF4-FFF2-40B4-BE49-F238E27FC236}">
                    <a16:creationId xmlns:a16="http://schemas.microsoft.com/office/drawing/2014/main" id="{41B679BD-F406-4934-B5CE-57D59DF21A07}"/>
                  </a:ext>
                </a:extLst>
              </p:cNvPr>
              <p:cNvSpPr/>
              <p:nvPr/>
            </p:nvSpPr>
            <p:spPr>
              <a:xfrm>
                <a:off x="899593" y="2191937"/>
                <a:ext cx="956658" cy="802397"/>
              </a:xfrm>
              <a:prstGeom prst="roundRect">
                <a:avLst>
                  <a:gd name="adj" fmla="val 42270"/>
                </a:avLst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</p:grpSp>
        <p:pic>
          <p:nvPicPr>
            <p:cNvPr id="6" name="Picture 2" descr="C:\Users\Administrator\Desktop\手.png">
              <a:extLst>
                <a:ext uri="{FF2B5EF4-FFF2-40B4-BE49-F238E27FC236}">
                  <a16:creationId xmlns:a16="http://schemas.microsoft.com/office/drawing/2014/main" id="{DDAFA48A-675C-417D-B21E-CF52218FF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1956944" y="3962916"/>
              <a:ext cx="2960374" cy="2877858"/>
            </a:xfrm>
            <a:prstGeom prst="rect">
              <a:avLst/>
            </a:prstGeom>
            <a:noFill/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261D8E9-DBF9-4956-90CD-44D0940BF6A9}"/>
              </a:ext>
            </a:extLst>
          </p:cNvPr>
          <p:cNvGrpSpPr/>
          <p:nvPr/>
        </p:nvGrpSpPr>
        <p:grpSpPr>
          <a:xfrm>
            <a:off x="2339752" y="1700808"/>
            <a:ext cx="4597066" cy="775935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0" name="圆角矩形 33">
              <a:extLst>
                <a:ext uri="{FF2B5EF4-FFF2-40B4-BE49-F238E27FC236}">
                  <a16:creationId xmlns:a16="http://schemas.microsoft.com/office/drawing/2014/main" id="{AE96E495-BE39-4C8B-BDCD-A2E68AF6E98F}"/>
                </a:ext>
              </a:extLst>
            </p:cNvPr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11" name="圆角矩形 34">
              <a:extLst>
                <a:ext uri="{FF2B5EF4-FFF2-40B4-BE49-F238E27FC236}">
                  <a16:creationId xmlns:a16="http://schemas.microsoft.com/office/drawing/2014/main" id="{B61AC6ED-B9BD-40EC-949A-5FB9EF2F53D4}"/>
                </a:ext>
              </a:extLst>
            </p:cNvPr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8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第一部分  计算机基础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825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139 L 0.52066 -0.0030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24" y="-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C679BE3-282A-43A4-927F-A0D360FD7934}"/>
              </a:ext>
            </a:extLst>
          </p:cNvPr>
          <p:cNvGrpSpPr/>
          <p:nvPr/>
        </p:nvGrpSpPr>
        <p:grpSpPr>
          <a:xfrm>
            <a:off x="288032" y="1099038"/>
            <a:ext cx="8532440" cy="5499600"/>
            <a:chOff x="539552" y="1195135"/>
            <a:chExt cx="8532440" cy="5499600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EA646F7-DB44-48A4-82D4-9305904DF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195135"/>
              <a:ext cx="8532440" cy="5499600"/>
            </a:xfrm>
            <a:prstGeom prst="rect">
              <a:avLst/>
            </a:prstGeom>
          </p:spPr>
        </p:pic>
        <p:pic>
          <p:nvPicPr>
            <p:cNvPr id="5" name="Picture 3" descr="ENIAC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7584" y="1450137"/>
              <a:ext cx="7953130" cy="4406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571392" y="1412776"/>
            <a:ext cx="8064896" cy="5108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ENIAC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的特点：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采用十进制</a:t>
            </a:r>
            <a:endParaRPr kumimoji="0" lang="zh-CN" altLang="en-GB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GB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20 </a:t>
            </a:r>
            <a:r>
              <a:rPr kumimoji="0" lang="zh-CN" altLang="en-GB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个10位的累加器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GB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用开关手动编程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18,000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个电子管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重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30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多吨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占地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170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平方米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耗电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170 KW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5,000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次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秒加法运算、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400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次乘法运算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31C7B23-6AB2-4E96-BBDB-30FAB562A710}"/>
              </a:ext>
            </a:extLst>
          </p:cNvPr>
          <p:cNvGrpSpPr/>
          <p:nvPr/>
        </p:nvGrpSpPr>
        <p:grpSpPr>
          <a:xfrm>
            <a:off x="827584" y="0"/>
            <a:ext cx="5904656" cy="839639"/>
            <a:chOff x="1044403" y="189434"/>
            <a:chExt cx="5904656" cy="839639"/>
          </a:xfrm>
        </p:grpSpPr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6A627AC9-2BDC-415A-9D0C-8D883729EF6A}"/>
                </a:ext>
              </a:extLst>
            </p:cNvPr>
            <p:cNvSpPr/>
            <p:nvPr/>
          </p:nvSpPr>
          <p:spPr>
            <a:xfrm>
              <a:off x="1336677" y="283390"/>
              <a:ext cx="5036318" cy="649825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5000"/>
                    <a:lumOff val="1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>
              <a:gradFill>
                <a:gsLst>
                  <a:gs pos="0">
                    <a:schemeClr val="bg1">
                      <a:lumMod val="71000"/>
                      <a:lumOff val="29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0"/>
              </a:gradFill>
            </a:ln>
            <a:effectLst>
              <a:outerShdw blurRad="482600" dist="241300" dir="2700000" algn="tl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A9C0FDA-AF6A-4D3E-8977-D480C1699429}"/>
                </a:ext>
              </a:extLst>
            </p:cNvPr>
            <p:cNvGrpSpPr/>
            <p:nvPr/>
          </p:nvGrpSpPr>
          <p:grpSpPr>
            <a:xfrm>
              <a:off x="1044403" y="189434"/>
              <a:ext cx="864096" cy="839639"/>
              <a:chOff x="304800" y="673100"/>
              <a:chExt cx="4000500" cy="4000500"/>
            </a:xfrm>
            <a:effectLst>
              <a:outerShdw blurRad="444500" dist="254000" dir="684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4" name="同心圆 215">
                <a:extLst>
                  <a:ext uri="{FF2B5EF4-FFF2-40B4-BE49-F238E27FC236}">
                    <a16:creationId xmlns:a16="http://schemas.microsoft.com/office/drawing/2014/main" id="{1935F946-9E6B-45E8-AF52-674848D263FD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EA75BD45-79AA-426E-9CB0-8701148BF1DF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6854DE9-EDD2-4479-A2F8-C673D9A082A7}"/>
                </a:ext>
              </a:extLst>
            </p:cNvPr>
            <p:cNvSpPr/>
            <p:nvPr/>
          </p:nvSpPr>
          <p:spPr>
            <a:xfrm>
              <a:off x="2064503" y="352699"/>
              <a:ext cx="4884556" cy="523244"/>
            </a:xfrm>
            <a:prstGeom prst="rect">
              <a:avLst/>
            </a:prstGeom>
          </p:spPr>
          <p:txBody>
            <a:bodyPr wrap="square" lIns="91466" tIns="45732" rIns="91466" bIns="45732">
              <a:spAutoFit/>
            </a:bodyPr>
            <a:lstStyle/>
            <a:p>
              <a:r>
                <a:rPr lang="en-US" altLang="zh-CN" sz="28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1.1.1  </a:t>
              </a:r>
              <a:r>
                <a:rPr lang="zh-CN" altLang="en-US" sz="28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计算机的诞生</a:t>
              </a:r>
              <a:endPara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E18C025-7682-462F-80A1-67735FA9F594}"/>
                </a:ext>
              </a:extLst>
            </p:cNvPr>
            <p:cNvGrpSpPr/>
            <p:nvPr/>
          </p:nvGrpSpPr>
          <p:grpSpPr>
            <a:xfrm>
              <a:off x="1260426" y="363943"/>
              <a:ext cx="449306" cy="473563"/>
              <a:chOff x="304800" y="673100"/>
              <a:chExt cx="4000500" cy="4000500"/>
            </a:xfrm>
            <a:effectLst>
              <a:outerShdw blurRad="444500" dist="254000" dir="684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" name="同心圆 220">
                <a:extLst>
                  <a:ext uri="{FF2B5EF4-FFF2-40B4-BE49-F238E27FC236}">
                    <a16:creationId xmlns:a16="http://schemas.microsoft.com/office/drawing/2014/main" id="{D58B2A80-58D6-47E3-BFB2-828B4F51C01C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D7F9948D-48B8-4DB7-90DE-7334B643DF13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659193E-4261-4F88-BFC8-4D9A332A1CB7}"/>
              </a:ext>
            </a:extLst>
          </p:cNvPr>
          <p:cNvSpPr txBox="1"/>
          <p:nvPr/>
        </p:nvSpPr>
        <p:spPr>
          <a:xfrm>
            <a:off x="5436096" y="6151820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1946</a:t>
            </a:r>
            <a:r>
              <a:rPr lang="zh-CN" altLang="en-US" dirty="0"/>
              <a:t>，美国宾夕法尼亚大学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95536" y="980728"/>
            <a:ext cx="8064500" cy="5161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中文名：约翰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冯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诺依曼 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外文名：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John Von Neumann 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国籍：美籍匈牙利人 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出生地：布达佩斯 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出生日期：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1903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28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日 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逝世日期：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1957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日 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毕业院校：苏黎世大学、布达佩斯大学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称谓：计算机之父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47D8011-F541-4C7C-81D9-61273D54341A}"/>
              </a:ext>
            </a:extLst>
          </p:cNvPr>
          <p:cNvGrpSpPr/>
          <p:nvPr/>
        </p:nvGrpSpPr>
        <p:grpSpPr>
          <a:xfrm>
            <a:off x="5508104" y="1124744"/>
            <a:ext cx="2879924" cy="3773413"/>
            <a:chOff x="6156176" y="583814"/>
            <a:chExt cx="3325404" cy="420546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B231CAA-06CB-45A2-A4EF-7103C6497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6176" y="583814"/>
              <a:ext cx="3325404" cy="4205461"/>
            </a:xfrm>
            <a:prstGeom prst="rect">
              <a:avLst/>
            </a:prstGeom>
          </p:spPr>
        </p:pic>
        <p:pic>
          <p:nvPicPr>
            <p:cNvPr id="2" name="Picture 4" descr="冯•诺伊曼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05614" y="872508"/>
              <a:ext cx="2857538" cy="3485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1601</TotalTime>
  <Words>1115</Words>
  <Application>Microsoft Office PowerPoint</Application>
  <PresentationFormat>全屏显示(4:3)</PresentationFormat>
  <Paragraphs>268</Paragraphs>
  <Slides>33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黑体</vt:lpstr>
      <vt:lpstr>楷体</vt:lpstr>
      <vt:lpstr>楷体_GB2312</vt:lpstr>
      <vt:lpstr>宋体</vt:lpstr>
      <vt:lpstr>微软雅黑</vt:lpstr>
      <vt:lpstr>Arial</vt:lpstr>
      <vt:lpstr>Calibri</vt:lpstr>
      <vt:lpstr>Times New Roman</vt:lpstr>
      <vt:lpstr>Wingdings 3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fmp</dc:creator>
  <cp:lastModifiedBy>FMP</cp:lastModifiedBy>
  <cp:revision>303</cp:revision>
  <dcterms:created xsi:type="dcterms:W3CDTF">2017-01-15T07:54:50Z</dcterms:created>
  <dcterms:modified xsi:type="dcterms:W3CDTF">2022-10-13T16:02:24Z</dcterms:modified>
</cp:coreProperties>
</file>